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79" r:id="rId3"/>
    <p:sldId id="343" r:id="rId4"/>
    <p:sldId id="345" r:id="rId5"/>
    <p:sldId id="362" r:id="rId6"/>
    <p:sldId id="374" r:id="rId7"/>
    <p:sldId id="376" r:id="rId8"/>
    <p:sldId id="377" r:id="rId9"/>
    <p:sldId id="378" r:id="rId10"/>
    <p:sldId id="363" r:id="rId11"/>
    <p:sldId id="375" r:id="rId12"/>
    <p:sldId id="28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22857" cy="51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ОБОРОНИТЕЛЬНАЯ МОЩЬ </a:t>
            </a: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</a:t>
            </a: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АРМИИ</a:t>
            </a:r>
            <a:b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 В СОВРЕМЕННЫХ УСЛОВИЯХ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11511"/>
            <a:ext cx="5292080" cy="10801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9116" y="555526"/>
            <a:ext cx="4661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СИСТЕМА ДОПРИЗЫВНОЙ И ПАТРИОТИЧЕСКОЙ ПОДГОТОВКИ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9116" y="1639631"/>
            <a:ext cx="4661656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182C7F"/>
                </a:solidFill>
              </a:rPr>
              <a:t>ЦЕНТРЫ ДОПРИЗЫВНОЙ ПОДГОТОВКИ</a:t>
            </a:r>
            <a:endParaRPr lang="ru-RU" dirty="0" smtClean="0">
              <a:solidFill>
                <a:srgbClr val="182C7F"/>
              </a:solidFill>
            </a:endParaRPr>
          </a:p>
          <a:p>
            <a:pPr>
              <a:lnSpc>
                <a:spcPts val="1900"/>
              </a:lnSpc>
            </a:pPr>
            <a:r>
              <a:rPr lang="ru-RU" b="1" dirty="0" smtClean="0"/>
              <a:t>78 </a:t>
            </a:r>
            <a:r>
              <a:rPr lang="ru-RU" b="1" dirty="0"/>
              <a:t>центров</a:t>
            </a:r>
            <a:endParaRPr lang="ru-RU" dirty="0"/>
          </a:p>
          <a:p>
            <a:pPr>
              <a:lnSpc>
                <a:spcPts val="1900"/>
              </a:lnSpc>
            </a:pPr>
            <a:r>
              <a:rPr lang="ru-RU" b="1" dirty="0" smtClean="0"/>
              <a:t>25 </a:t>
            </a:r>
            <a:r>
              <a:rPr lang="ru-RU" b="1" dirty="0"/>
              <a:t>000</a:t>
            </a:r>
            <a:r>
              <a:rPr lang="ru-RU" dirty="0"/>
              <a:t> юношей ежегодно</a:t>
            </a:r>
          </a:p>
          <a:p>
            <a:pPr>
              <a:lnSpc>
                <a:spcPts val="1900"/>
              </a:lnSpc>
            </a:pPr>
            <a:r>
              <a:rPr lang="ru-RU" dirty="0"/>
              <a:t>Охват: </a:t>
            </a:r>
            <a:r>
              <a:rPr lang="ru-RU" b="1" dirty="0"/>
              <a:t>49,5%</a:t>
            </a:r>
            <a:r>
              <a:rPr lang="ru-RU" dirty="0"/>
              <a:t> учеников 10–11 </a:t>
            </a:r>
            <a:r>
              <a:rPr lang="ru-RU" dirty="0" smtClean="0"/>
              <a:t>классов</a:t>
            </a:r>
            <a:br>
              <a:rPr lang="ru-RU" dirty="0" smtClean="0"/>
            </a:br>
            <a:endParaRPr lang="ru-RU" dirty="0"/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182C7F"/>
                </a:solidFill>
              </a:rPr>
              <a:t>ВОЕННО-ПАТРИОТИЧЕСКИЕ КЛУБЫ</a:t>
            </a:r>
            <a:endParaRPr lang="ru-RU" dirty="0" smtClean="0">
              <a:solidFill>
                <a:srgbClr val="182C7F"/>
              </a:solidFill>
            </a:endParaRPr>
          </a:p>
          <a:p>
            <a:pPr>
              <a:lnSpc>
                <a:spcPts val="1900"/>
              </a:lnSpc>
            </a:pPr>
            <a:r>
              <a:rPr lang="ru-RU" b="1" dirty="0" smtClean="0"/>
              <a:t>307 </a:t>
            </a:r>
            <a:r>
              <a:rPr lang="ru-RU" b="1" dirty="0"/>
              <a:t>клубов</a:t>
            </a:r>
            <a:r>
              <a:rPr lang="ru-RU" dirty="0"/>
              <a:t> при силовых ведомствах</a:t>
            </a:r>
          </a:p>
          <a:p>
            <a:pPr>
              <a:lnSpc>
                <a:spcPts val="1900"/>
              </a:lnSpc>
            </a:pPr>
            <a:r>
              <a:rPr lang="ru-RU" b="1" dirty="0" smtClean="0"/>
              <a:t>12 </a:t>
            </a:r>
            <a:r>
              <a:rPr lang="ru-RU" b="1" dirty="0"/>
              <a:t>000</a:t>
            </a:r>
            <a:r>
              <a:rPr lang="ru-RU" dirty="0"/>
              <a:t> </a:t>
            </a:r>
            <a:r>
              <a:rPr lang="ru-RU" dirty="0" smtClean="0"/>
              <a:t>воспитанников</a:t>
            </a:r>
            <a:br>
              <a:rPr lang="ru-RU" dirty="0" smtClean="0"/>
            </a:br>
            <a:endParaRPr lang="ru-RU" dirty="0"/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rgbClr val="182C7F"/>
                </a:solidFill>
              </a:rPr>
              <a:t>ЛЕТНИЕ СПОРТИВНО-ПАТРИОТИЧЕСКИЕ ЛАГЕРЯ </a:t>
            </a:r>
          </a:p>
          <a:p>
            <a:pPr>
              <a:lnSpc>
                <a:spcPts val="1900"/>
              </a:lnSpc>
            </a:pPr>
            <a:r>
              <a:rPr lang="ru-RU" dirty="0" smtClean="0"/>
              <a:t>базируются </a:t>
            </a:r>
            <a:r>
              <a:rPr lang="ru-RU" dirty="0"/>
              <a:t>в </a:t>
            </a:r>
            <a:r>
              <a:rPr lang="ru-RU" b="1" dirty="0"/>
              <a:t>воинских частях</a:t>
            </a:r>
            <a:endParaRPr lang="ru-RU" dirty="0"/>
          </a:p>
          <a:p>
            <a:pPr>
              <a:lnSpc>
                <a:spcPts val="1900"/>
              </a:lnSpc>
            </a:pPr>
            <a:r>
              <a:rPr lang="ru-RU" b="1" dirty="0" smtClean="0"/>
              <a:t>140 </a:t>
            </a:r>
            <a:r>
              <a:rPr lang="ru-RU" b="1" dirty="0"/>
              <a:t>лагерей</a:t>
            </a:r>
            <a:r>
              <a:rPr lang="ru-RU" dirty="0"/>
              <a:t> для </a:t>
            </a:r>
            <a:r>
              <a:rPr lang="ru-RU" b="1" dirty="0" smtClean="0"/>
              <a:t>14 </a:t>
            </a:r>
            <a:r>
              <a:rPr lang="ru-RU" b="1" dirty="0"/>
              <a:t>000</a:t>
            </a:r>
            <a:r>
              <a:rPr lang="ru-RU" dirty="0"/>
              <a:t> учащихся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38678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48356" y="293179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71903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/>
          <a:stretch/>
        </p:blipFill>
        <p:spPr bwMode="auto">
          <a:xfrm>
            <a:off x="5148064" y="0"/>
            <a:ext cx="3995936" cy="51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734" y="79229"/>
            <a:ext cx="5681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82C7F"/>
                </a:solidFill>
              </a:rPr>
              <a:t>СИСТЕМА ПОДГОТОВКИ ВОЕННЫХ КАДРОВ</a:t>
            </a:r>
            <a:endParaRPr lang="ru-RU" sz="20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0413" y="662090"/>
            <a:ext cx="164488" cy="164488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13" y="1824670"/>
            <a:ext cx="164488" cy="164488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77864"/>
            <a:ext cx="352356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/>
              <a:t>Суворовское и кадетское братство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Флагман — Минское суворовское училище и девять кадетских корпусов, где более 1750 юношей получают закалку. Более 70% выпускников продолжают путь в военных </a:t>
            </a:r>
            <a:r>
              <a:rPr lang="ru-RU" sz="1300" dirty="0" smtClean="0"/>
              <a:t>вузах.</a:t>
            </a:r>
            <a:endParaRPr lang="ru-RU" sz="1300" dirty="0"/>
          </a:p>
          <a:p>
            <a:r>
              <a:rPr lang="ru-RU" sz="1300" b="1" dirty="0"/>
              <a:t>Лицеи </a:t>
            </a:r>
            <a:r>
              <a:rPr lang="ru-RU" sz="1300" b="1" dirty="0" smtClean="0"/>
              <a:t>силовых ведомств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Профильные лицеи при университете МЧС и учебных заведениях МВД готовят будущих специалистов для гражданской защиты и службы правопорядка</a:t>
            </a:r>
            <a:r>
              <a:rPr lang="ru-RU" sz="1300" dirty="0" smtClean="0"/>
              <a:t>.</a:t>
            </a:r>
          </a:p>
          <a:p>
            <a:r>
              <a:rPr lang="ru-RU" sz="1300" b="1" dirty="0" smtClean="0"/>
              <a:t>Военная академия Республики Беларусь </a:t>
            </a:r>
            <a:r>
              <a:rPr lang="ru-RU" sz="1300" dirty="0" smtClean="0"/>
              <a:t>— ведущее военное учебное учреждение.</a:t>
            </a:r>
          </a:p>
          <a:p>
            <a:r>
              <a:rPr lang="ru-RU" sz="1300" b="1" dirty="0" smtClean="0"/>
              <a:t>Военные факультеты </a:t>
            </a:r>
            <a:r>
              <a:rPr lang="ru-RU" sz="1300" dirty="0"/>
              <a:t>(военно-технический факультет в </a:t>
            </a:r>
            <a:r>
              <a:rPr lang="ru-RU" sz="1300" dirty="0" smtClean="0"/>
              <a:t>БНТУ, военно-транспортный </a:t>
            </a:r>
            <a:r>
              <a:rPr lang="ru-RU" sz="1300" dirty="0"/>
              <a:t>факультет в БГУТ</a:t>
            </a:r>
            <a:r>
              <a:rPr lang="ru-RU" sz="1300" dirty="0" smtClean="0"/>
              <a:t> и военные факультеты </a:t>
            </a:r>
            <a:r>
              <a:rPr lang="ru-RU" sz="1300" dirty="0"/>
              <a:t>в </a:t>
            </a:r>
            <a:r>
              <a:rPr lang="ru-RU" sz="1300" dirty="0" smtClean="0"/>
              <a:t>БГУ, БГУИР, </a:t>
            </a:r>
            <a:r>
              <a:rPr lang="ru-RU" sz="1300" dirty="0" err="1" smtClean="0"/>
              <a:t>ГрГУ</a:t>
            </a:r>
            <a:r>
              <a:rPr lang="ru-RU" sz="1300" dirty="0" smtClean="0"/>
              <a:t> и БГАА).</a:t>
            </a:r>
          </a:p>
          <a:p>
            <a:r>
              <a:rPr lang="ru-RU" sz="1300" b="1" dirty="0" smtClean="0"/>
              <a:t>Военно-медицинский </a:t>
            </a:r>
            <a:r>
              <a:rPr lang="ru-RU" sz="1300" b="1" dirty="0"/>
              <a:t>институт в </a:t>
            </a:r>
            <a:r>
              <a:rPr lang="ru-RU" sz="1300" b="1" dirty="0" smtClean="0"/>
              <a:t>БГМУ.</a:t>
            </a:r>
          </a:p>
          <a:p>
            <a:r>
              <a:rPr lang="ru-RU" sz="1300" b="1" dirty="0" smtClean="0"/>
              <a:t>Военные кафедры.</a:t>
            </a:r>
            <a:endParaRPr lang="ru-RU" sz="13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3" y="3259083"/>
            <a:ext cx="164606" cy="164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95" y="4246974"/>
            <a:ext cx="164606" cy="164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95" y="3981320"/>
            <a:ext cx="164606" cy="164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95" y="2829541"/>
            <a:ext cx="164606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197876"/>
            <a:ext cx="7981668" cy="8814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35572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281661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691395" y="-279612"/>
            <a:ext cx="226724" cy="16298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Мы-едины_H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627534"/>
            <a:ext cx="4861671" cy="320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высокотехнологичная, компактная и мобильная армия, вся военная организация государства способны ответить на любые вызовы времени и являются сегодня надежным щитом для народа, гарантом мира на белорусской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6673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203806" y="210543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574869" y="-196298"/>
            <a:ext cx="148381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921318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.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Из поздравления </a:t>
            </a:r>
            <a:r>
              <a:rPr lang="ru-RU" sz="1400" i="1" dirty="0">
                <a:solidFill>
                  <a:schemeClr val="bg1"/>
                </a:solidFill>
              </a:rPr>
              <a:t>соотечественников, ветеранов и военнослужащих с Днем защитников Отечества и Вооруженных </a:t>
            </a:r>
            <a:r>
              <a:rPr lang="ru-RU" sz="1400" i="1" dirty="0" smtClean="0">
                <a:solidFill>
                  <a:schemeClr val="bg1"/>
                </a:solidFill>
              </a:rPr>
              <a:t>Сил, 23 февраля 2025 г.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2020" y="323072"/>
            <a:ext cx="597666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b="1" dirty="0"/>
              <a:t>Под давлением США члены Североатлантического альянса были вынуждены принять обязательства по повышению военных расходов до 5% ВВП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 </a:t>
            </a:r>
            <a:r>
              <a:rPr lang="ru-RU" sz="2000" b="1" dirty="0"/>
              <a:t>2035 </a:t>
            </a:r>
            <a:r>
              <a:rPr lang="ru-RU" sz="2000" b="1" dirty="0" smtClean="0"/>
              <a:t>году</a:t>
            </a:r>
            <a:endParaRPr lang="ru-RU" sz="2000" b="1" dirty="0"/>
          </a:p>
          <a:p>
            <a:pPr>
              <a:lnSpc>
                <a:spcPts val="1900"/>
              </a:lnSpc>
            </a:pPr>
            <a:endParaRPr lang="ru-RU" sz="1550" dirty="0" smtClean="0"/>
          </a:p>
          <a:p>
            <a:pPr>
              <a:lnSpc>
                <a:spcPts val="1900"/>
              </a:lnSpc>
            </a:pPr>
            <a:r>
              <a:rPr lang="ru-RU" sz="1600" i="1" dirty="0"/>
              <a:t>Совокупные расходы стран НАТО на оборону в 2025 году составили порядка 1,6 трлн долларов </a:t>
            </a:r>
            <a:r>
              <a:rPr lang="ru-RU" sz="1600" i="1" dirty="0" smtClean="0"/>
              <a:t>США</a:t>
            </a:r>
          </a:p>
          <a:p>
            <a:pPr>
              <a:lnSpc>
                <a:spcPts val="1900"/>
              </a:lnSpc>
            </a:pPr>
            <a:endParaRPr lang="ru-RU" sz="1600" dirty="0"/>
          </a:p>
          <a:p>
            <a:pPr>
              <a:lnSpc>
                <a:spcPts val="1900"/>
              </a:lnSpc>
            </a:pPr>
            <a:r>
              <a:rPr lang="ru-RU" sz="1600" b="1" dirty="0"/>
              <a:t>Планы ключевых игроков:</a:t>
            </a:r>
            <a:endParaRPr lang="ru-RU" sz="1600" dirty="0"/>
          </a:p>
          <a:p>
            <a:pPr>
              <a:lnSpc>
                <a:spcPts val="1900"/>
              </a:lnSpc>
            </a:pPr>
            <a:r>
              <a:rPr lang="ru-RU" sz="1600" b="1" dirty="0"/>
              <a:t>США (2026):</a:t>
            </a:r>
            <a:r>
              <a:rPr lang="ru-RU" sz="1600" dirty="0"/>
              <a:t> </a:t>
            </a:r>
            <a:r>
              <a:rPr lang="ru-RU" sz="1600" dirty="0" smtClean="0"/>
              <a:t>- 1 </a:t>
            </a:r>
            <a:r>
              <a:rPr lang="ru-RU" sz="1600" dirty="0"/>
              <a:t>трлн </a:t>
            </a:r>
            <a:r>
              <a:rPr lang="ru-RU" sz="1600" dirty="0" smtClean="0"/>
              <a:t>долларов США </a:t>
            </a:r>
            <a:r>
              <a:rPr lang="ru-RU" sz="1600" dirty="0"/>
              <a:t>(исторический рекорд</a:t>
            </a:r>
            <a:r>
              <a:rPr lang="ru-RU" sz="1600" dirty="0" smtClean="0"/>
              <a:t>);</a:t>
            </a:r>
            <a:endParaRPr lang="ru-RU" sz="1600" dirty="0"/>
          </a:p>
          <a:p>
            <a:pPr>
              <a:lnSpc>
                <a:spcPts val="1900"/>
              </a:lnSpc>
            </a:pPr>
            <a:r>
              <a:rPr lang="ru-RU" sz="1600" b="1" dirty="0"/>
              <a:t>ЕС (до 2030):</a:t>
            </a:r>
            <a:r>
              <a:rPr lang="ru-RU" sz="1600" dirty="0"/>
              <a:t> </a:t>
            </a:r>
            <a:r>
              <a:rPr lang="ru-RU" sz="1600" dirty="0" smtClean="0"/>
              <a:t>- 800 </a:t>
            </a:r>
            <a:r>
              <a:rPr lang="ru-RU" sz="1600" dirty="0"/>
              <a:t>млрд </a:t>
            </a:r>
            <a:r>
              <a:rPr lang="ru-RU" sz="1600" dirty="0" smtClean="0"/>
              <a:t>евро.</a:t>
            </a:r>
            <a:br>
              <a:rPr lang="ru-RU" sz="1600" dirty="0" smtClean="0"/>
            </a:br>
            <a:endParaRPr lang="ru-RU" sz="1600" dirty="0"/>
          </a:p>
          <a:p>
            <a:pPr>
              <a:lnSpc>
                <a:spcPts val="1900"/>
              </a:lnSpc>
            </a:pPr>
            <a:r>
              <a:rPr lang="ru-RU" sz="1600" b="1" dirty="0"/>
              <a:t>Рост потенциала на восточном фланге </a:t>
            </a:r>
            <a:r>
              <a:rPr lang="ru-RU" sz="1600" b="1" dirty="0" smtClean="0"/>
              <a:t>НАТО</a:t>
            </a:r>
            <a:endParaRPr lang="ru-RU" sz="1600" dirty="0"/>
          </a:p>
          <a:p>
            <a:pPr>
              <a:lnSpc>
                <a:spcPts val="1900"/>
              </a:lnSpc>
            </a:pPr>
            <a:r>
              <a:rPr lang="ru-RU" sz="1600" b="1" dirty="0"/>
              <a:t>Польша (2026):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— 5% ВВП на оборону (~55 млрд </a:t>
            </a:r>
            <a:r>
              <a:rPr lang="ru-RU" sz="1600" dirty="0" smtClean="0"/>
              <a:t>долларов США);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— </a:t>
            </a:r>
            <a:r>
              <a:rPr lang="ru-RU" sz="1600" dirty="0" smtClean="0"/>
              <a:t>численность </a:t>
            </a:r>
            <a:r>
              <a:rPr lang="ru-RU" sz="1600" dirty="0"/>
              <a:t>армии: 230 тыс. чел. (сейчас 207 тыс</a:t>
            </a:r>
            <a:r>
              <a:rPr lang="ru-RU" sz="1600" dirty="0" smtClean="0"/>
              <a:t>.);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— </a:t>
            </a:r>
            <a:r>
              <a:rPr lang="ru-RU" sz="1600" dirty="0" smtClean="0"/>
              <a:t>к </a:t>
            </a:r>
            <a:r>
              <a:rPr lang="ru-RU" sz="1600" dirty="0"/>
              <a:t>2035 году: 300 тыс. чел.</a:t>
            </a:r>
          </a:p>
          <a:p>
            <a:pPr>
              <a:lnSpc>
                <a:spcPts val="1900"/>
              </a:lnSpc>
            </a:pPr>
            <a:r>
              <a:rPr lang="ru-RU" sz="1600" b="1" dirty="0"/>
              <a:t>Страны Балтии наращивают расходы в схожем </a:t>
            </a:r>
            <a:r>
              <a:rPr lang="ru-RU" sz="1600" b="1" dirty="0" smtClean="0"/>
              <a:t>ключе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1088" y="4033286"/>
            <a:ext cx="164488" cy="164488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1088" y="4279470"/>
            <a:ext cx="164488" cy="164488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1088" y="3792962"/>
            <a:ext cx="164488" cy="164488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1419622"/>
            <a:ext cx="4224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их </a:t>
            </a:r>
            <a:r>
              <a:rPr lang="ru-RU" sz="1400" dirty="0" smtClean="0"/>
              <a:t>числе: </a:t>
            </a:r>
            <a:r>
              <a:rPr lang="ru-RU" sz="1400" dirty="0" err="1"/>
              <a:t>сверхманевренные</a:t>
            </a:r>
            <a:r>
              <a:rPr lang="ru-RU" sz="1400" dirty="0"/>
              <a:t>, многофункциональные истребители Су-30СМ и </a:t>
            </a:r>
            <a:r>
              <a:rPr lang="ru-RU" sz="1400" dirty="0" smtClean="0"/>
              <a:t>Су-30СМ2; </a:t>
            </a:r>
            <a:r>
              <a:rPr lang="ru-RU" sz="1400" dirty="0"/>
              <a:t>транспортно-боевые вертолеты </a:t>
            </a:r>
            <a:r>
              <a:rPr lang="ru-RU" sz="1400" dirty="0" smtClean="0"/>
              <a:t>Ми-35М; </a:t>
            </a:r>
            <a:r>
              <a:rPr lang="ru-RU" sz="1400" dirty="0"/>
              <a:t>реактивные системы залпового огня В-300 «Полонез-М</a:t>
            </a:r>
            <a:r>
              <a:rPr lang="ru-RU" sz="1400" dirty="0" smtClean="0"/>
              <a:t>»; </a:t>
            </a:r>
            <a:r>
              <a:rPr lang="ru-RU" sz="1400" dirty="0"/>
              <a:t>оперативно-тактические ракетные комплексы «Искандер-М</a:t>
            </a:r>
            <a:r>
              <a:rPr lang="ru-RU" sz="1400" dirty="0" smtClean="0"/>
              <a:t>»; </a:t>
            </a:r>
            <a:r>
              <a:rPr lang="ru-RU" sz="1400" dirty="0"/>
              <a:t>зенитные ракетные комплексы «Тор-М2К», С-400 «Триумф</a:t>
            </a:r>
            <a:r>
              <a:rPr lang="ru-RU" sz="1400" dirty="0" smtClean="0"/>
              <a:t>»; </a:t>
            </a:r>
            <a:r>
              <a:rPr lang="ru-RU" sz="1400" dirty="0"/>
              <a:t>бронетранспортеры БТР-82А, БТР-80К, БТР-70МБ1, </a:t>
            </a:r>
            <a:r>
              <a:rPr lang="ru-RU" sz="1400" dirty="0" smtClean="0"/>
              <a:t>БТР-V2; </a:t>
            </a:r>
            <a:r>
              <a:rPr lang="ru-RU" sz="1400" dirty="0"/>
              <a:t>радиолокационные станции </a:t>
            </a:r>
            <a:r>
              <a:rPr lang="ru-RU" sz="1400"/>
              <a:t>«</a:t>
            </a:r>
            <a:r>
              <a:rPr lang="ru-RU" sz="1400" smtClean="0"/>
              <a:t>Противник-Г</a:t>
            </a:r>
            <a:r>
              <a:rPr lang="ru-RU" sz="1400" dirty="0"/>
              <a:t>», «Сопка», «Роса РБ», «Восток</a:t>
            </a:r>
            <a:r>
              <a:rPr lang="ru-RU" sz="1400" dirty="0" smtClean="0"/>
              <a:t>»; </a:t>
            </a:r>
            <a:r>
              <a:rPr lang="ru-RU" sz="1400" dirty="0"/>
              <a:t>беспилотные авиационные комплексы «</a:t>
            </a:r>
            <a:r>
              <a:rPr lang="ru-RU" sz="1400" dirty="0" err="1"/>
              <a:t>Суперкам</a:t>
            </a:r>
            <a:r>
              <a:rPr lang="ru-RU" sz="1400" dirty="0"/>
              <a:t> С350», «</a:t>
            </a:r>
            <a:r>
              <a:rPr lang="ru-RU" sz="1400" dirty="0" err="1"/>
              <a:t>Суперкам</a:t>
            </a:r>
            <a:r>
              <a:rPr lang="ru-RU" sz="1400" dirty="0"/>
              <a:t> С150», «Беркут-3», «</a:t>
            </a:r>
            <a:r>
              <a:rPr lang="ru-RU" sz="1400" dirty="0" err="1"/>
              <a:t>Болас</a:t>
            </a:r>
            <a:r>
              <a:rPr lang="ru-RU" sz="1400" dirty="0"/>
              <a:t>», «Кастет», «Овод</a:t>
            </a:r>
            <a:r>
              <a:rPr lang="ru-RU" sz="1400" dirty="0" smtClean="0"/>
              <a:t>»; </a:t>
            </a:r>
            <a:r>
              <a:rPr lang="ru-RU" sz="1400" dirty="0"/>
              <a:t>станции радиоэлектронной борьбы Р-934УМ2, «Сфера-Т</a:t>
            </a:r>
            <a:r>
              <a:rPr lang="ru-RU" sz="1400" dirty="0" smtClean="0"/>
              <a:t>»; </a:t>
            </a:r>
            <a:r>
              <a:rPr lang="ru-RU" sz="1400" dirty="0"/>
              <a:t>современные средства связи и </a:t>
            </a:r>
            <a:r>
              <a:rPr lang="ru-RU" sz="1400" dirty="0" smtClean="0"/>
              <a:t>навигации; </a:t>
            </a:r>
            <a:r>
              <a:rPr lang="ru-RU" sz="1400" dirty="0"/>
              <a:t>стрелковое оружие и средства защиты личного состава.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93632"/>
            <a:ext cx="8820472" cy="9819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4088" y="392396"/>
            <a:ext cx="798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 ПОСЛЕДНИЕ ПЯТЬ ЛЕТ ЗАКУПЛЕНО И ПОСТАВЛЕНО В ВОЙСКА </a:t>
            </a:r>
            <a:r>
              <a:rPr lang="ru-RU" sz="2000" b="1" dirty="0" smtClean="0">
                <a:solidFill>
                  <a:schemeClr val="bg1"/>
                </a:solidFill>
              </a:rPr>
              <a:t>БОЛЕЕ 300 ТЫС. ЕДИНИЦ </a:t>
            </a:r>
            <a:r>
              <a:rPr lang="ru-RU" sz="2000" dirty="0" smtClean="0">
                <a:solidFill>
                  <a:schemeClr val="bg1"/>
                </a:solidFill>
              </a:rPr>
              <a:t>НОВЫХ ОБРАЗЦОВ И КОМПЛЕКТОВ ВООРУЖЕНИЯ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2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23209"/>
            <a:ext cx="4559817" cy="447618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9992" y="555526"/>
            <a:ext cx="3816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2025 ГОДУ БЕЛОРУССКИЕ ВОЕННОСЛУЖАЩИЕ ПРИНЯЛИ УЧАСТИЕ В МЕРОПРИЯТИЯХ ОДКБ: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2067694"/>
            <a:ext cx="38884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«Взаимодействие»</a:t>
            </a:r>
            <a:r>
              <a:rPr lang="ru-RU" sz="1700" dirty="0">
                <a:solidFill>
                  <a:schemeClr val="bg1"/>
                </a:solidFill>
              </a:rPr>
              <a:t> – командно-штабное учение с Коллективными силами оперативного реагирования (КСОР</a:t>
            </a:r>
            <a:r>
              <a:rPr lang="ru-RU" sz="1700" dirty="0" smtClean="0">
                <a:solidFill>
                  <a:schemeClr val="bg1"/>
                </a:solidFill>
              </a:rPr>
              <a:t>);</a:t>
            </a:r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b="1" dirty="0">
                <a:solidFill>
                  <a:schemeClr val="bg1"/>
                </a:solidFill>
              </a:rPr>
              <a:t>«Поиск»</a:t>
            </a:r>
            <a:r>
              <a:rPr lang="ru-RU" sz="1700" dirty="0">
                <a:solidFill>
                  <a:schemeClr val="bg1"/>
                </a:solidFill>
              </a:rPr>
              <a:t> – специальное учение с силами и средствами </a:t>
            </a:r>
            <a:r>
              <a:rPr lang="ru-RU" sz="1700" dirty="0" smtClean="0">
                <a:solidFill>
                  <a:schemeClr val="bg1"/>
                </a:solidFill>
              </a:rPr>
              <a:t>разведки;</a:t>
            </a:r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b="1" dirty="0">
                <a:solidFill>
                  <a:schemeClr val="bg1"/>
                </a:solidFill>
              </a:rPr>
              <a:t>«Эшелон»</a:t>
            </a:r>
            <a:r>
              <a:rPr lang="ru-RU" sz="1700" dirty="0">
                <a:solidFill>
                  <a:schemeClr val="bg1"/>
                </a:solidFill>
              </a:rPr>
              <a:t> – учение с подразделениями материально-технического обеспечения (МТО) Коллективных сил.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8512" y="213970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8512" y="31830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8512" y="372387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1851670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Служба </a:t>
            </a:r>
            <a:r>
              <a:rPr lang="ru-RU" dirty="0"/>
              <a:t>в армии воспринимается </a:t>
            </a:r>
            <a:r>
              <a:rPr lang="ru-RU" dirty="0" smtClean="0"/>
              <a:t>белорусскими гражданами </a:t>
            </a:r>
            <a:r>
              <a:rPr lang="ru-RU" dirty="0"/>
              <a:t>в контексте ряда патриотических установок, таких как</a:t>
            </a:r>
            <a:r>
              <a:rPr lang="ru-RU" b="1" dirty="0"/>
              <a:t> </a:t>
            </a:r>
            <a:r>
              <a:rPr lang="ru-RU" b="1" dirty="0" smtClean="0"/>
              <a:t>«воспитание</a:t>
            </a:r>
            <a:r>
              <a:rPr lang="ru-RU" b="1" dirty="0"/>
              <a:t>, дисциплина», </a:t>
            </a:r>
            <a:r>
              <a:rPr lang="ru-RU" b="1" dirty="0" smtClean="0"/>
              <a:t>«защита </a:t>
            </a:r>
            <a:r>
              <a:rPr lang="ru-RU" b="1" dirty="0"/>
              <a:t>Родины», </a:t>
            </a:r>
            <a:r>
              <a:rPr lang="ru-RU" b="1" dirty="0" smtClean="0"/>
              <a:t>«школа </a:t>
            </a:r>
            <a:r>
              <a:rPr lang="ru-RU" b="1" dirty="0"/>
              <a:t>жизни», </a:t>
            </a:r>
            <a:r>
              <a:rPr lang="ru-RU" b="1" dirty="0" smtClean="0"/>
              <a:t>«долг</a:t>
            </a:r>
            <a:r>
              <a:rPr lang="ru-RU" b="1" dirty="0"/>
              <a:t>, который нужно отдать государству», </a:t>
            </a:r>
            <a:r>
              <a:rPr lang="ru-RU" b="1" dirty="0" smtClean="0"/>
              <a:t>«обязанность </a:t>
            </a:r>
            <a:r>
              <a:rPr lang="ru-RU" b="1" dirty="0"/>
              <a:t>и священный долг каждого гражданина».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56223"/>
            <a:ext cx="6948264" cy="132343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55976" y="672247"/>
            <a:ext cx="25922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уровень </a:t>
            </a:r>
            <a:r>
              <a:rPr lang="ru-RU" sz="1900" b="1" dirty="0">
                <a:solidFill>
                  <a:schemeClr val="bg1"/>
                </a:solidFill>
              </a:rPr>
              <a:t>доверия белорусской армии среди </a:t>
            </a:r>
            <a:r>
              <a:rPr lang="ru-RU" sz="1900" b="1" dirty="0" smtClean="0">
                <a:solidFill>
                  <a:schemeClr val="bg1"/>
                </a:solidFill>
              </a:rPr>
              <a:t>населения</a:t>
            </a:r>
            <a:r>
              <a:rPr lang="en-US" sz="1600" b="1" dirty="0" smtClean="0">
                <a:solidFill>
                  <a:schemeClr val="bg1"/>
                </a:solidFill>
              </a:rPr>
              <a:t>*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56223"/>
            <a:ext cx="27558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71,4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809" y="4371950"/>
            <a:ext cx="5338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данным социологического исследования, проведенного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b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III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квартале 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 г. Институтом социологии НАН 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Беларуси 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D:\Академия управления\2026\январь\Слой 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9" y="721898"/>
            <a:ext cx="87682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51531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0669" y="555526"/>
            <a:ext cx="36546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Согласно результатам исследования, в белорусском общественном мнении</a:t>
            </a:r>
            <a:r>
              <a:rPr lang="ru-RU" sz="2200" b="1" dirty="0">
                <a:solidFill>
                  <a:schemeClr val="bg1"/>
                </a:solidFill>
              </a:rPr>
              <a:t> идея защиты Родины является одним из базовых элементов матрицы ценностей белорусов</a:t>
            </a:r>
            <a:r>
              <a:rPr lang="ru-RU" sz="2200" dirty="0">
                <a:solidFill>
                  <a:schemeClr val="bg1"/>
                </a:solidFill>
              </a:rPr>
              <a:t>, и большинство респондентов </a:t>
            </a:r>
            <a:r>
              <a:rPr lang="ru-RU" sz="2200" dirty="0" smtClean="0">
                <a:solidFill>
                  <a:schemeClr val="bg1"/>
                </a:solidFill>
              </a:rPr>
              <a:t>выражают </a:t>
            </a:r>
            <a:r>
              <a:rPr lang="ru-RU" sz="2200" dirty="0">
                <a:solidFill>
                  <a:schemeClr val="bg1"/>
                </a:solidFill>
              </a:rPr>
              <a:t>готовность встать на защиту страны при возникновении серьезной </a:t>
            </a:r>
            <a:r>
              <a:rPr lang="ru-RU" sz="2200" dirty="0" smtClean="0">
                <a:solidFill>
                  <a:schemeClr val="bg1"/>
                </a:solidFill>
              </a:rPr>
              <a:t>угрозы.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51531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8669" y="399835"/>
            <a:ext cx="382529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Подавляющее </a:t>
            </a:r>
            <a:r>
              <a:rPr lang="ru-RU" sz="1900" dirty="0">
                <a:solidFill>
                  <a:schemeClr val="bg1"/>
                </a:solidFill>
              </a:rPr>
              <a:t>большинство респондентов считают себя патриотами Республики Беларусь </a:t>
            </a:r>
            <a:r>
              <a:rPr lang="ru-RU" sz="1900" dirty="0" smtClean="0">
                <a:solidFill>
                  <a:schemeClr val="bg1"/>
                </a:solidFill>
              </a:rPr>
              <a:t>–</a:t>
            </a:r>
            <a:r>
              <a:rPr lang="ru-RU" sz="1900" b="1" dirty="0" smtClean="0">
                <a:solidFill>
                  <a:schemeClr val="bg1"/>
                </a:solidFill>
              </a:rPr>
              <a:t>82,4%</a:t>
            </a:r>
            <a:r>
              <a:rPr lang="ru-RU" sz="1900" b="1" dirty="0">
                <a:solidFill>
                  <a:schemeClr val="bg1"/>
                </a:solidFill>
              </a:rPr>
              <a:t>.</a:t>
            </a:r>
            <a:r>
              <a:rPr lang="ru-RU" sz="1900" dirty="0" smtClean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При этом понятие быть патриотом, по мнению белорусов складывается из таких составляющих, как «жить и работать в Беларуси», «уважать государственную символику и историю Беларуси», «любить белорусскую культуру и язык», «быть готовым в трудные времена защищать свою страну», «вести активную деятельность на благо страны</a:t>
            </a:r>
            <a:r>
              <a:rPr lang="ru-RU" sz="1900" dirty="0" smtClean="0">
                <a:solidFill>
                  <a:schemeClr val="bg1"/>
                </a:solidFill>
              </a:rPr>
              <a:t>».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1413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7460</TotalTime>
  <Words>714</Words>
  <Application>Microsoft Office PowerPoint</Application>
  <PresentationFormat>Экран (16:9)</PresentationFormat>
  <Paragraphs>49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431</cp:revision>
  <dcterms:created xsi:type="dcterms:W3CDTF">2024-07-24T10:48:12Z</dcterms:created>
  <dcterms:modified xsi:type="dcterms:W3CDTF">2026-02-11T07:49:41Z</dcterms:modified>
</cp:coreProperties>
</file>