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43" r:id="rId3"/>
    <p:sldId id="371" r:id="rId4"/>
    <p:sldId id="365" r:id="rId5"/>
    <p:sldId id="366" r:id="rId6"/>
    <p:sldId id="367" r:id="rId7"/>
    <p:sldId id="363" r:id="rId8"/>
    <p:sldId id="372" r:id="rId9"/>
    <p:sldId id="370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84" y="16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13.08.2025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6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02075" y="-87382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16607" y="1144955"/>
            <a:ext cx="4412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ОБРАЗОВАНИЕ И НАУКА – ДВИЖУЩИЕ СИЛЫ РАЗВИТИЯ ОБЩЕСТВА И ГОСУДАРСТВА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78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август </a:t>
            </a:r>
            <a:r>
              <a:rPr lang="ru-RU" dirty="0"/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492458" y="771550"/>
            <a:ext cx="440002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182C7F"/>
                </a:solidFill>
              </a:rPr>
              <a:t>Человеческий </a:t>
            </a:r>
            <a:r>
              <a:rPr lang="ru-RU" sz="2400" b="1" i="1" dirty="0">
                <a:solidFill>
                  <a:srgbClr val="182C7F"/>
                </a:solidFill>
              </a:rPr>
              <a:t>капитал является для нас самой высокой ценностью. Ибо это инвестиции в будущее», «человеческий капитал – это главный ресурс страны, на развитие которого мы всегда найдем средства</a:t>
            </a:r>
            <a:endParaRPr lang="ru-RU" sz="2400" b="1" i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3888" y="2202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9236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182C7F"/>
                </a:solidFill>
              </a:rPr>
              <a:t>“</a:t>
            </a:r>
            <a:endParaRPr lang="ru-RU" sz="16000" b="1" i="1" dirty="0">
              <a:solidFill>
                <a:srgbClr val="182C7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2459" y="3921318"/>
            <a:ext cx="4512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solidFill>
                  <a:srgbClr val="182C7F"/>
                </a:solidFill>
              </a:rPr>
              <a:t>Президент Республики Беларусь </a:t>
            </a:r>
            <a:r>
              <a:rPr lang="ru-RU" sz="1400" i="1" dirty="0" err="1" smtClean="0">
                <a:solidFill>
                  <a:srgbClr val="182C7F"/>
                </a:solidFill>
              </a:rPr>
              <a:t>А.Г.Лукашенко</a:t>
            </a:r>
            <a:r>
              <a:rPr lang="ru-RU" sz="1400" i="1" dirty="0" smtClean="0">
                <a:solidFill>
                  <a:srgbClr val="182C7F"/>
                </a:solidFill>
              </a:rPr>
              <a:t> </a:t>
            </a:r>
            <a:br>
              <a:rPr lang="ru-RU" sz="1400" i="1" dirty="0" smtClean="0">
                <a:solidFill>
                  <a:srgbClr val="182C7F"/>
                </a:solidFill>
              </a:rPr>
            </a:br>
            <a:endParaRPr lang="ru-RU" sz="1400" i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00600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СИСТЕМА ОБРАЗОВАНИЯ БЕЛАРУСИ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203598"/>
            <a:ext cx="4464496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Дошкольное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Общее среднее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Профессионально-техническое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Среднее специальное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Высшее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Научно-ориентированное</a:t>
            </a:r>
            <a:endParaRPr kumimoji="0" lang="en-US" sz="13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детей и 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одаренных детей и молодежи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Дополнительное образование взрослых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Специальное образование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484731"/>
            <a:ext cx="5976664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учреждений образования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</a:t>
            </a: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000 000+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обучающихся</a:t>
            </a:r>
            <a:b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000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</a:t>
            </a:r>
            <a:r>
              <a:rPr kumimoji="0" lang="ru-RU" sz="3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работников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(включая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217 200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педагогов)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67544" y="3484731"/>
            <a:ext cx="5253028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40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82809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87624" y="571758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ПРИЕМНАЯ КАМПАНИЯ 2025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167928" y="690422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5" y="1563638"/>
            <a:ext cx="3223575" cy="1669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100"/>
              </a:lnSpc>
            </a:pPr>
            <a:r>
              <a:rPr lang="ru-RU" sz="3600" b="1" dirty="0">
                <a:solidFill>
                  <a:srgbClr val="182C7F"/>
                </a:solidFill>
              </a:rPr>
              <a:t>48 200</a:t>
            </a:r>
            <a:r>
              <a:rPr lang="ru-RU" sz="3600" dirty="0"/>
              <a:t> </a:t>
            </a:r>
            <a:r>
              <a:rPr lang="ru-RU" dirty="0"/>
              <a:t>первокурсников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 smtClean="0">
                <a:solidFill>
                  <a:srgbClr val="182C7F"/>
                </a:solidFill>
              </a:rPr>
              <a:t>31 </a:t>
            </a:r>
            <a:r>
              <a:rPr lang="ru-RU" sz="3600" b="1" dirty="0">
                <a:solidFill>
                  <a:srgbClr val="182C7F"/>
                </a:solidFill>
              </a:rPr>
              <a:t>800</a:t>
            </a:r>
            <a:r>
              <a:rPr lang="ru-RU" sz="3600" dirty="0"/>
              <a:t> </a:t>
            </a:r>
            <a:r>
              <a:rPr lang="ru-RU" dirty="0"/>
              <a:t>бюджетных мест</a:t>
            </a:r>
            <a:br>
              <a:rPr lang="ru-RU" dirty="0"/>
            </a:br>
            <a:r>
              <a:rPr lang="ru-RU" sz="3600" b="1" dirty="0" smtClean="0">
                <a:solidFill>
                  <a:srgbClr val="182C7F"/>
                </a:solidFill>
              </a:rPr>
              <a:t>16 </a:t>
            </a:r>
            <a:r>
              <a:rPr lang="ru-RU" sz="3600" b="1" dirty="0">
                <a:solidFill>
                  <a:srgbClr val="182C7F"/>
                </a:solidFill>
              </a:rPr>
              <a:t>400</a:t>
            </a:r>
            <a:r>
              <a:rPr lang="ru-RU" sz="3600" dirty="0"/>
              <a:t> </a:t>
            </a:r>
            <a:r>
              <a:rPr lang="ru-RU" dirty="0"/>
              <a:t>платных мест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5575" y="1293888"/>
            <a:ext cx="41044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Высшее образование в Беларуси 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3834" y="3470686"/>
            <a:ext cx="56152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Ключевые направления </a:t>
            </a:r>
            <a:r>
              <a:rPr lang="ru-RU" b="1" dirty="0" smtClean="0"/>
              <a:t>подготовки</a:t>
            </a:r>
          </a:p>
          <a:p>
            <a:r>
              <a:rPr lang="ru-RU" sz="2800" b="1" dirty="0" smtClean="0"/>
              <a:t>7 </a:t>
            </a:r>
            <a:r>
              <a:rPr lang="ru-RU" sz="2800" b="1" dirty="0"/>
              <a:t>500</a:t>
            </a:r>
            <a:r>
              <a:rPr lang="ru-RU" sz="1600" dirty="0"/>
              <a:t> будущих инженеров</a:t>
            </a:r>
            <a:br>
              <a:rPr lang="ru-RU" sz="1600" dirty="0"/>
            </a:br>
            <a:r>
              <a:rPr lang="ru-RU" sz="2800" b="1" dirty="0" smtClean="0"/>
              <a:t>3 </a:t>
            </a:r>
            <a:r>
              <a:rPr lang="ru-RU" sz="2800" b="1" dirty="0"/>
              <a:t>900</a:t>
            </a:r>
            <a:r>
              <a:rPr lang="ru-RU" sz="1600" dirty="0"/>
              <a:t> педагогов</a:t>
            </a:r>
            <a:br>
              <a:rPr lang="ru-RU" sz="1600" dirty="0"/>
            </a:br>
            <a:endParaRPr lang="ru-RU" sz="1600" i="1" dirty="0">
              <a:solidFill>
                <a:srgbClr val="182C7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63482" y="373616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2 900</a:t>
            </a:r>
            <a:r>
              <a:rPr lang="ru-RU" dirty="0"/>
              <a:t> медиков</a:t>
            </a:r>
            <a:br>
              <a:rPr lang="ru-RU" dirty="0"/>
            </a:br>
            <a:r>
              <a:rPr lang="ru-RU" sz="2800" b="1" dirty="0"/>
              <a:t>2 800</a:t>
            </a:r>
            <a:r>
              <a:rPr lang="ru-RU" sz="2800" dirty="0"/>
              <a:t> </a:t>
            </a:r>
            <a:r>
              <a:rPr lang="ru-RU" dirty="0"/>
              <a:t>аграриев</a:t>
            </a:r>
            <a:endParaRPr lang="ru-RU" i="1" dirty="0">
              <a:solidFill>
                <a:srgbClr val="182C7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5400000">
            <a:off x="3147146" y="2142724"/>
            <a:ext cx="50052" cy="53919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61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9912" y="411510"/>
            <a:ext cx="4922847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7640" y="556977"/>
            <a:ext cx="48965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одаренной молодежи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Беларуси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73083" y="1947428"/>
            <a:ext cx="4536504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b="1" i="1" dirty="0"/>
              <a:t>2024 </a:t>
            </a:r>
            <a:r>
              <a:rPr lang="ru-RU" b="1" i="1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r>
              <a:rPr lang="ru-RU" sz="2500" b="1" dirty="0" smtClean="0">
                <a:solidFill>
                  <a:srgbClr val="182C7F"/>
                </a:solidFill>
              </a:rPr>
              <a:t>689</a:t>
            </a:r>
            <a:r>
              <a:rPr lang="ru-RU" dirty="0"/>
              <a:t> одаренных </a:t>
            </a:r>
            <a:r>
              <a:rPr lang="ru-RU" dirty="0" smtClean="0"/>
              <a:t>учащихся, студентов, и курсантов и </a:t>
            </a:r>
            <a:r>
              <a:rPr lang="ru-RU" sz="2500" b="1" dirty="0" smtClean="0">
                <a:solidFill>
                  <a:srgbClr val="182C7F"/>
                </a:solidFill>
              </a:rPr>
              <a:t>49 </a:t>
            </a:r>
            <a:r>
              <a:rPr lang="ru-RU" dirty="0">
                <a:solidFill>
                  <a:prstClr val="black"/>
                </a:solidFill>
              </a:rPr>
              <a:t>педагогов-наставников </a:t>
            </a:r>
            <a:r>
              <a:rPr lang="ru-RU" dirty="0" smtClean="0"/>
              <a:t>поощрены </a:t>
            </a:r>
            <a:r>
              <a:rPr lang="ru-RU" dirty="0"/>
              <a:t>Президентским фондом</a:t>
            </a:r>
            <a:br>
              <a:rPr lang="ru-RU" dirty="0"/>
            </a:br>
            <a:endParaRPr lang="ru-RU" dirty="0"/>
          </a:p>
          <a:p>
            <a:pPr>
              <a:lnSpc>
                <a:spcPts val="2300"/>
              </a:lnSpc>
            </a:pPr>
            <a:endParaRPr lang="ru-RU" b="1" i="1" dirty="0" smtClean="0"/>
          </a:p>
          <a:p>
            <a:pPr>
              <a:lnSpc>
                <a:spcPts val="2300"/>
              </a:lnSpc>
            </a:pPr>
            <a:r>
              <a:rPr lang="ru-RU" b="1" i="1" dirty="0" smtClean="0"/>
              <a:t>2025 год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банке данных одаренной молодежи:</a:t>
            </a:r>
            <a:br>
              <a:rPr lang="ru-RU" dirty="0"/>
            </a:br>
            <a:r>
              <a:rPr lang="ru-RU" sz="3000" b="1" dirty="0">
                <a:solidFill>
                  <a:srgbClr val="182C7F"/>
                </a:solidFill>
              </a:rPr>
              <a:t>3 145</a:t>
            </a:r>
            <a:r>
              <a:rPr lang="ru-RU" dirty="0"/>
              <a:t> человек</a:t>
            </a:r>
          </a:p>
        </p:txBody>
      </p:sp>
    </p:spTree>
    <p:extLst>
      <p:ext uri="{BB962C8B-B14F-4D97-AF65-F5344CB8AC3E}">
        <p14:creationId xmlns:p14="http://schemas.microsoft.com/office/powerpoint/2010/main" val="18823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3" y="627534"/>
            <a:ext cx="47525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 smtClean="0">
                <a:solidFill>
                  <a:schemeClr val="bg1"/>
                </a:solidFill>
              </a:rPr>
              <a:t>В </a:t>
            </a:r>
            <a:r>
              <a:rPr lang="ru-RU" sz="2800" b="1" i="1" dirty="0">
                <a:solidFill>
                  <a:schemeClr val="bg1"/>
                </a:solidFill>
              </a:rPr>
              <a:t>ближайшее время мы серьезно еще раз подойдем к некоторым проблемным вопросам образования. Система будет, прямо скажу, серьезно подрегулирована и </a:t>
            </a:r>
            <a:r>
              <a:rPr lang="ru-RU" sz="2800" b="1" i="1" dirty="0" err="1">
                <a:solidFill>
                  <a:schemeClr val="bg1"/>
                </a:solidFill>
              </a:rPr>
              <a:t>поднастроена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4314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222699" y="185868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921318"/>
            <a:ext cx="4752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Церемония награждения выпускников и преподавателей учреждений высшего образования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 smtClean="0">
                <a:solidFill>
                  <a:schemeClr val="bg1"/>
                </a:solidFill>
              </a:rPr>
              <a:t>20 июня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30348"/>
            <a:ext cx="5904656" cy="80073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0281" y="57683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ПОТЕНЦИАЛ БЕЛАРУСИ*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668344" y="4560868"/>
            <a:ext cx="115608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</a:pPr>
            <a:r>
              <a:rPr lang="ru-RU" i="1" dirty="0" smtClean="0">
                <a:solidFill>
                  <a:schemeClr val="bg1"/>
                </a:solidFill>
              </a:rPr>
              <a:t>*2024 год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34761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Подготовка научных кадров:</a:t>
            </a:r>
            <a:r>
              <a:rPr lang="ru-RU" dirty="0"/>
              <a:t/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4 400</a:t>
            </a:r>
            <a:r>
              <a:rPr lang="ru-RU" dirty="0"/>
              <a:t> аспирантов (выпуск: </a:t>
            </a:r>
            <a:r>
              <a:rPr lang="ru-RU" b="1" dirty="0"/>
              <a:t>757</a:t>
            </a:r>
            <a:r>
              <a:rPr lang="ru-RU" dirty="0"/>
              <a:t>)</a:t>
            </a:r>
            <a:br>
              <a:rPr lang="ru-RU" dirty="0"/>
            </a:b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594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dirty="0"/>
              <a:t>докторанта (выпуск: </a:t>
            </a:r>
            <a:r>
              <a:rPr lang="ru-RU" b="1" dirty="0"/>
              <a:t>153</a:t>
            </a:r>
            <a:r>
              <a:rPr lang="ru-RU" dirty="0"/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44315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Защиты диссертаций: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48</a:t>
            </a:r>
            <a:r>
              <a:rPr lang="ru-RU" dirty="0"/>
              <a:t> новых докторов наук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308</a:t>
            </a:r>
            <a:r>
              <a:rPr lang="ru-RU" dirty="0"/>
              <a:t> новых кандидатов наук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60594"/>
            <a:ext cx="54726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Научные исследования: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b="1" dirty="0" smtClean="0">
                <a:solidFill>
                  <a:srgbClr val="182C7F"/>
                </a:solidFill>
              </a:rPr>
              <a:t>27 </a:t>
            </a:r>
            <a:r>
              <a:rPr lang="ru-RU" sz="2300" b="1" dirty="0">
                <a:solidFill>
                  <a:srgbClr val="182C7F"/>
                </a:solidFill>
              </a:rPr>
              <a:t>400</a:t>
            </a:r>
            <a:r>
              <a:rPr lang="ru-RU" dirty="0"/>
              <a:t> исследователей в </a:t>
            </a:r>
            <a:r>
              <a:rPr lang="ru-RU" b="1" dirty="0"/>
              <a:t>463</a:t>
            </a:r>
            <a:r>
              <a:rPr lang="ru-RU" dirty="0"/>
              <a:t> организациях</a:t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513</a:t>
            </a:r>
            <a:r>
              <a:rPr lang="ru-RU" dirty="0"/>
              <a:t> докторов </a:t>
            </a:r>
            <a:r>
              <a:rPr lang="ru-RU" dirty="0" smtClean="0"/>
              <a:t>наук  </a:t>
            </a:r>
            <a:r>
              <a:rPr lang="ru-RU" sz="2300" dirty="0" smtClean="0">
                <a:solidFill>
                  <a:srgbClr val="182C7F"/>
                </a:solidFill>
              </a:rPr>
              <a:t>•</a:t>
            </a:r>
            <a:r>
              <a:rPr lang="ru-RU" sz="2300" dirty="0">
                <a:solidFill>
                  <a:srgbClr val="182C7F"/>
                </a:solidFill>
              </a:rPr>
              <a:t> </a:t>
            </a:r>
            <a:r>
              <a:rPr lang="ru-RU" sz="2300" b="1" dirty="0">
                <a:solidFill>
                  <a:srgbClr val="182C7F"/>
                </a:solidFill>
              </a:rPr>
              <a:t>2 717</a:t>
            </a:r>
            <a:r>
              <a:rPr lang="ru-RU" dirty="0"/>
              <a:t> кандидатов наук</a:t>
            </a:r>
          </a:p>
        </p:txBody>
      </p:sp>
    </p:spTree>
    <p:extLst>
      <p:ext uri="{BB962C8B-B14F-4D97-AF65-F5344CB8AC3E}">
        <p14:creationId xmlns:p14="http://schemas.microsoft.com/office/powerpoint/2010/main" val="1014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991" y="715775"/>
            <a:ext cx="349581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1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Инвестиции в науку являются ключевым условием экономической стабильности и состоятельности любого государства. Мы в этом не исключение. Время такое, что без реальных достижений в научной сфере движение вперед невозможно</a:t>
            </a:r>
            <a:endParaRPr kumimoji="0" lang="ru-RU" sz="19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совещание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по 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анализу</a:t>
            </a:r>
            <a:r>
              <a:rPr kumimoji="0" lang="ru-RU" sz="1200" b="0" i="1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деятельности Национальной академии наук Беларуси</a:t>
            </a: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августа 2025 </a:t>
            </a:r>
            <a:r>
              <a:rPr kumimoji="0" lang="ru-RU" sz="1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  <a:endParaRPr kumimoji="0" lang="ru-RU" sz="1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3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8542</TotalTime>
  <Words>204</Words>
  <Application>Microsoft Office PowerPoint</Application>
  <PresentationFormat>Экран (16:9)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Обращение граждан</cp:lastModifiedBy>
  <cp:revision>414</cp:revision>
  <dcterms:created xsi:type="dcterms:W3CDTF">2024-07-24T10:48:12Z</dcterms:created>
  <dcterms:modified xsi:type="dcterms:W3CDTF">2025-08-13T07:13:04Z</dcterms:modified>
</cp:coreProperties>
</file>