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371" r:id="rId3"/>
    <p:sldId id="360" r:id="rId4"/>
    <p:sldId id="373" r:id="rId5"/>
    <p:sldId id="374" r:id="rId6"/>
    <p:sldId id="375" r:id="rId7"/>
    <p:sldId id="376" r:id="rId8"/>
    <p:sldId id="367" r:id="rId9"/>
    <p:sldId id="370" r:id="rId10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A7C"/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44" d="100"/>
          <a:sy n="144" d="100"/>
        </p:scale>
        <p:origin x="654" y="1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537"/>
            <a:ext cx="4013936" cy="5153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616624" cy="22293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147279" y="1040716"/>
            <a:ext cx="45608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ЧЕРНОБЫЛЬ: ОТ 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ВОЗРОЖДЕНИЯ</a:t>
            </a:r>
          </a:p>
          <a:p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УСТОЙЧИВОГО РАЗВИТИЯ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175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47279" y="2931790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5762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апрель 2026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79712" y="339502"/>
            <a:ext cx="6708399" cy="79208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5736" y="548412"/>
            <a:ext cx="633670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ПОСЛЕДСТВИЯ АВАРИИ НА ЧАЭС ДЛЯ БЕЛАРУСИ</a:t>
            </a:r>
            <a:endParaRPr lang="ru-RU" sz="2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139952" y="1203598"/>
            <a:ext cx="5040560" cy="3375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ru-RU" sz="1400" b="1" dirty="0">
                <a:solidFill>
                  <a:srgbClr val="0A0A7C"/>
                </a:solidFill>
              </a:rPr>
              <a:t>МАСШТАБЫ ЗАГРЯЗНЕНИЯ:</a:t>
            </a:r>
            <a:endParaRPr lang="ru-RU" sz="1400" dirty="0">
              <a:solidFill>
                <a:srgbClr val="0A0A7C"/>
              </a:solidFill>
            </a:endParaRPr>
          </a:p>
          <a:p>
            <a:pPr>
              <a:lnSpc>
                <a:spcPts val="1600"/>
              </a:lnSpc>
            </a:pPr>
            <a:r>
              <a:rPr lang="ru-RU" sz="1400" b="1" dirty="0"/>
              <a:t>35%</a:t>
            </a:r>
            <a:r>
              <a:rPr lang="ru-RU" sz="1400" dirty="0"/>
              <a:t> выпадений цезия-137 в Европе пришлось на Беларусь;</a:t>
            </a:r>
          </a:p>
          <a:p>
            <a:pPr>
              <a:lnSpc>
                <a:spcPts val="1600"/>
              </a:lnSpc>
            </a:pPr>
            <a:r>
              <a:rPr lang="ru-RU" sz="1400" b="1" dirty="0"/>
              <a:t>23%</a:t>
            </a:r>
            <a:r>
              <a:rPr lang="ru-RU" sz="1400" dirty="0"/>
              <a:t> территории загрязнено.</a:t>
            </a:r>
          </a:p>
          <a:p>
            <a:pPr>
              <a:lnSpc>
                <a:spcPts val="1600"/>
              </a:lnSpc>
            </a:pPr>
            <a:r>
              <a:rPr lang="ru-RU" sz="1400" dirty="0"/>
              <a:t>Сельхозземли: </a:t>
            </a:r>
            <a:r>
              <a:rPr lang="ru-RU" sz="1400" b="1" dirty="0"/>
              <a:t>1,8 млн га</a:t>
            </a:r>
            <a:r>
              <a:rPr lang="ru-RU" sz="1400" dirty="0"/>
              <a:t> (20% от общей площади).</a:t>
            </a:r>
          </a:p>
          <a:p>
            <a:pPr>
              <a:lnSpc>
                <a:spcPts val="1600"/>
              </a:lnSpc>
            </a:pPr>
            <a:r>
              <a:rPr lang="ru-RU" sz="1400" dirty="0"/>
              <a:t>Леса: </a:t>
            </a:r>
            <a:r>
              <a:rPr lang="ru-RU" sz="1400" b="1" dirty="0"/>
              <a:t>20,1 тыс. км²</a:t>
            </a:r>
            <a:r>
              <a:rPr lang="ru-RU" sz="1400" dirty="0"/>
              <a:t> (23% лесного фонда).</a:t>
            </a:r>
            <a:br>
              <a:rPr lang="ru-RU" sz="1400" dirty="0"/>
            </a:br>
            <a:endParaRPr lang="ru-RU" sz="1400" dirty="0"/>
          </a:p>
          <a:p>
            <a:pPr>
              <a:lnSpc>
                <a:spcPts val="1600"/>
              </a:lnSpc>
            </a:pPr>
            <a:r>
              <a:rPr lang="ru-RU" sz="1400" b="1" dirty="0">
                <a:solidFill>
                  <a:srgbClr val="0A0A7C"/>
                </a:solidFill>
              </a:rPr>
              <a:t>ПОСТРАДАВШИЕ ТЕРРИТОРИИ:</a:t>
            </a:r>
            <a:endParaRPr lang="ru-RU" sz="1400" dirty="0">
              <a:solidFill>
                <a:srgbClr val="0A0A7C"/>
              </a:solidFill>
            </a:endParaRPr>
          </a:p>
          <a:p>
            <a:pPr>
              <a:lnSpc>
                <a:spcPts val="1600"/>
              </a:lnSpc>
            </a:pPr>
            <a:r>
              <a:rPr lang="ru-RU" sz="1400" b="1" dirty="0"/>
              <a:t>56 районов</a:t>
            </a:r>
            <a:r>
              <a:rPr lang="ru-RU" sz="1400" dirty="0"/>
              <a:t> (из них </a:t>
            </a:r>
            <a:r>
              <a:rPr lang="ru-RU" sz="1400" b="1" dirty="0"/>
              <a:t>21</a:t>
            </a:r>
            <a:r>
              <a:rPr lang="ru-RU" sz="1400" dirty="0"/>
              <a:t> — в зоне наибольшего загрязнения);</a:t>
            </a:r>
          </a:p>
          <a:p>
            <a:pPr>
              <a:lnSpc>
                <a:spcPts val="1600"/>
              </a:lnSpc>
            </a:pPr>
            <a:r>
              <a:rPr lang="ru-RU" sz="1400" b="1" dirty="0"/>
              <a:t>3 600 населенных пунктов</a:t>
            </a:r>
            <a:r>
              <a:rPr lang="ru-RU" sz="1400" dirty="0"/>
              <a:t>;</a:t>
            </a:r>
          </a:p>
          <a:p>
            <a:pPr>
              <a:lnSpc>
                <a:spcPts val="1600"/>
              </a:lnSpc>
            </a:pPr>
            <a:r>
              <a:rPr lang="ru-RU" sz="1400" b="1" dirty="0"/>
              <a:t>2,5 млн человек</a:t>
            </a:r>
            <a:r>
              <a:rPr lang="ru-RU" sz="1400" dirty="0"/>
              <a:t>, включая </a:t>
            </a:r>
            <a:r>
              <a:rPr lang="ru-RU" sz="1400" b="1" dirty="0"/>
              <a:t>1,5 млн детей</a:t>
            </a:r>
            <a:r>
              <a:rPr lang="ru-RU" sz="1400" dirty="0"/>
              <a:t>.</a:t>
            </a: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b="1" dirty="0">
                <a:solidFill>
                  <a:srgbClr val="0A0A7C"/>
                </a:solidFill>
              </a:rPr>
              <a:t>НАИБОЛЕЕ ПОСТРАДАВШИЕ РАЙОНЫ:</a:t>
            </a:r>
            <a:endParaRPr lang="ru-RU" sz="1400" dirty="0">
              <a:solidFill>
                <a:srgbClr val="0A0A7C"/>
              </a:solidFill>
            </a:endParaRPr>
          </a:p>
          <a:p>
            <a:pPr>
              <a:lnSpc>
                <a:spcPts val="1600"/>
              </a:lnSpc>
            </a:pPr>
            <a:r>
              <a:rPr lang="ru-RU" sz="1400" b="1" dirty="0"/>
              <a:t>Брестская обл.:</a:t>
            </a:r>
            <a:r>
              <a:rPr lang="ru-RU" sz="1400" dirty="0"/>
              <a:t> </a:t>
            </a:r>
            <a:r>
              <a:rPr lang="ru-RU" sz="1400" dirty="0" err="1"/>
              <a:t>Лунинецкий</a:t>
            </a:r>
            <a:r>
              <a:rPr lang="ru-RU" sz="1400" dirty="0"/>
              <a:t>, </a:t>
            </a:r>
            <a:r>
              <a:rPr lang="ru-RU" sz="1400" dirty="0" err="1"/>
              <a:t>Пинский</a:t>
            </a:r>
            <a:r>
              <a:rPr lang="ru-RU" sz="1400" dirty="0"/>
              <a:t>, </a:t>
            </a:r>
            <a:r>
              <a:rPr lang="ru-RU" sz="1400" dirty="0" err="1"/>
              <a:t>Столинский</a:t>
            </a:r>
            <a:r>
              <a:rPr lang="ru-RU" sz="1400" dirty="0"/>
              <a:t>;</a:t>
            </a:r>
          </a:p>
          <a:p>
            <a:pPr>
              <a:lnSpc>
                <a:spcPts val="1600"/>
              </a:lnSpc>
            </a:pPr>
            <a:r>
              <a:rPr lang="ru-RU" sz="1400" b="1" dirty="0"/>
              <a:t>Гомельская обл.:</a:t>
            </a:r>
            <a:r>
              <a:rPr lang="ru-RU" sz="1400" dirty="0"/>
              <a:t> 16 районов;</a:t>
            </a:r>
          </a:p>
          <a:p>
            <a:pPr>
              <a:lnSpc>
                <a:spcPts val="1600"/>
              </a:lnSpc>
            </a:pPr>
            <a:r>
              <a:rPr lang="ru-RU" sz="1400" b="1" dirty="0"/>
              <a:t>Могилевская обл.:</a:t>
            </a:r>
            <a:r>
              <a:rPr lang="ru-RU" sz="1400" dirty="0"/>
              <a:t> Быховский, </a:t>
            </a:r>
            <a:r>
              <a:rPr lang="ru-RU" sz="1400" dirty="0" err="1"/>
              <a:t>Чериковский</a:t>
            </a:r>
            <a:r>
              <a:rPr lang="ru-RU" sz="1400" dirty="0"/>
              <a:t>, </a:t>
            </a:r>
            <a:r>
              <a:rPr lang="ru-RU" sz="1400" dirty="0" err="1"/>
              <a:t>Костюковичский</a:t>
            </a:r>
            <a:r>
              <a:rPr lang="ru-RU" sz="1400" dirty="0"/>
              <a:t>, Краснопольский, </a:t>
            </a:r>
            <a:r>
              <a:rPr lang="ru-RU" sz="1400" dirty="0" err="1"/>
              <a:t>Славгородский</a:t>
            </a:r>
            <a:r>
              <a:rPr lang="ru-RU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5053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4942" y="-32984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683568" y="3147814"/>
            <a:ext cx="6336704" cy="0"/>
          </a:xfrm>
          <a:prstGeom prst="line">
            <a:avLst/>
          </a:prstGeom>
          <a:ln w="28575">
            <a:solidFill>
              <a:srgbClr val="182C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2123728" y="555526"/>
            <a:ext cx="45365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Площадь территории Республики Беларусь, загрязненной цезием-137, в результате его радиоактивного распада </a:t>
            </a:r>
            <a:r>
              <a:rPr lang="ru-RU" b="1" dirty="0"/>
              <a:t>уменьшилась </a:t>
            </a:r>
            <a:r>
              <a:rPr lang="en-US" b="1" dirty="0"/>
              <a:t/>
            </a:r>
            <a:br>
              <a:rPr lang="en-US" b="1" dirty="0"/>
            </a:br>
            <a:r>
              <a:rPr lang="ru-RU" b="1" dirty="0"/>
              <a:t>в 1,8 раза</a:t>
            </a:r>
            <a:r>
              <a:rPr lang="ru-RU" dirty="0"/>
              <a:t>, а площадь загрязнения стронцием-90 </a:t>
            </a:r>
            <a:r>
              <a:rPr lang="ru-RU" b="1" dirty="0"/>
              <a:t>сократилась почти в 1,9 раза.</a:t>
            </a:r>
          </a:p>
          <a:p>
            <a:endParaRPr lang="ru-RU" dirty="0"/>
          </a:p>
          <a:p>
            <a:r>
              <a:rPr lang="ru-RU" dirty="0"/>
              <a:t>Площадь загрязненных сельхозземель </a:t>
            </a:r>
            <a:r>
              <a:rPr lang="ru-RU" b="1" dirty="0"/>
              <a:t>сократилась с 1 866 тыс. га до 804,4 тыс. га.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3241236"/>
            <a:ext cx="651746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 1993 года </a:t>
            </a:r>
            <a:r>
              <a:rPr lang="ru-RU" b="1" dirty="0"/>
              <a:t>возвращено в сельскохозяйственное использование 20,5 тыс. га земель </a:t>
            </a:r>
            <a:r>
              <a:rPr lang="ru-RU" dirty="0"/>
              <a:t>в Брестской, Гомельской и Могилевской областях </a:t>
            </a:r>
            <a:r>
              <a:rPr lang="ru-RU" i="1" dirty="0"/>
              <a:t>(из них 11 тыс. га введено с ограничениями по возделываемым культурам).</a:t>
            </a:r>
          </a:p>
          <a:p>
            <a:endParaRPr lang="ru-RU" dirty="0"/>
          </a:p>
        </p:txBody>
      </p:sp>
      <p:pic>
        <p:nvPicPr>
          <p:cNvPr id="2050" name="Picture 2" descr="D:\Академия управления\2026\март\изображения\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04" y="2110989"/>
            <a:ext cx="1365493" cy="68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Академия управления\2026\март\изображения\2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764109"/>
            <a:ext cx="1400128" cy="71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64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91880" y="339502"/>
            <a:ext cx="5196232" cy="144016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9912" y="582528"/>
            <a:ext cx="5040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СНИЖЕНИЕ РАДИОНУКЛИДОВ В СЕЛЬХОЗПРОДУКЦИИ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816424" y="1995686"/>
            <a:ext cx="500404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0A0A7C"/>
                </a:solidFill>
              </a:rPr>
              <a:t>Цезий-137:</a:t>
            </a:r>
            <a:r>
              <a:rPr lang="ru-RU" sz="2200" dirty="0"/>
              <a:t> переход в продукцию снизился </a:t>
            </a:r>
            <a:r>
              <a:rPr lang="ru-RU" sz="2200" b="1" dirty="0"/>
              <a:t>более чем в 20 раз</a:t>
            </a:r>
          </a:p>
          <a:p>
            <a:endParaRPr lang="ru-RU" sz="2200" dirty="0"/>
          </a:p>
          <a:p>
            <a:r>
              <a:rPr lang="ru-RU" sz="2200" b="1" dirty="0">
                <a:solidFill>
                  <a:srgbClr val="0A0A7C"/>
                </a:solidFill>
              </a:rPr>
              <a:t>Стронций-90:</a:t>
            </a:r>
            <a:r>
              <a:rPr lang="ru-RU" sz="2200" dirty="0"/>
              <a:t> поступление в пищевую цепочку снижено </a:t>
            </a:r>
            <a:r>
              <a:rPr lang="ru-RU" sz="2200" b="1" dirty="0"/>
              <a:t>примерно в 4 раза</a:t>
            </a:r>
          </a:p>
          <a:p>
            <a:endParaRPr lang="ru-RU" sz="2200" dirty="0"/>
          </a:p>
          <a:p>
            <a:r>
              <a:rPr lang="ru-RU" sz="1600" i="1" dirty="0"/>
              <a:t>Для проведения мониторинга состояния почв, растениеводческой и животноводческой продукции, а также продукции, реализуемой на рынках функционирует сеть из </a:t>
            </a:r>
            <a:r>
              <a:rPr lang="ru-RU" sz="1600" b="1" i="1" dirty="0"/>
              <a:t>500 лабораторий и постов</a:t>
            </a:r>
            <a:r>
              <a:rPr lang="ru-RU" sz="1600" i="1" dirty="0"/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034995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91880" y="339502"/>
            <a:ext cx="5196232" cy="144016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9912" y="582528"/>
            <a:ext cx="5040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СНИЖЕНИЕ </a:t>
            </a:r>
            <a:r>
              <a:rPr lang="ru-RU" sz="2800" b="1" dirty="0">
                <a:solidFill>
                  <a:schemeClr val="bg1"/>
                </a:solidFill>
              </a:rPr>
              <a:t>ЗАГРЯЗНЕНИЯ ЛЕСОВ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816424" y="2127290"/>
            <a:ext cx="5004048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Площадь наиболее загрязненных </a:t>
            </a:r>
            <a:br>
              <a:rPr lang="ru-RU" sz="2000" dirty="0"/>
            </a:br>
            <a:r>
              <a:rPr lang="ru-RU" sz="2000" dirty="0"/>
              <a:t>лесов — </a:t>
            </a:r>
            <a:r>
              <a:rPr lang="ru-RU" sz="2000" b="1" dirty="0">
                <a:solidFill>
                  <a:srgbClr val="0A0A7C"/>
                </a:solidFill>
              </a:rPr>
              <a:t>1,47 млн га</a:t>
            </a:r>
            <a:r>
              <a:rPr lang="ru-RU" sz="2000" dirty="0">
                <a:solidFill>
                  <a:srgbClr val="0A0A7C"/>
                </a:solidFill>
              </a:rPr>
              <a:t> (15,1%).</a:t>
            </a:r>
          </a:p>
          <a:p>
            <a:r>
              <a:rPr lang="ru-RU" sz="2000" dirty="0"/>
              <a:t>Ежегодное снижение таких лесов —</a:t>
            </a:r>
            <a:br>
              <a:rPr lang="ru-RU" sz="2000" dirty="0"/>
            </a:br>
            <a:r>
              <a:rPr lang="ru-RU" sz="2000" b="1" dirty="0">
                <a:solidFill>
                  <a:srgbClr val="0A0A7C"/>
                </a:solidFill>
              </a:rPr>
              <a:t>в среднем на 2%</a:t>
            </a:r>
            <a:r>
              <a:rPr lang="ru-RU" sz="2000" dirty="0">
                <a:solidFill>
                  <a:srgbClr val="0A0A7C"/>
                </a:solidFill>
              </a:rPr>
              <a:t>.</a:t>
            </a:r>
            <a:endParaRPr lang="ru-RU" sz="2000" b="1" dirty="0">
              <a:solidFill>
                <a:srgbClr val="0A0A7C"/>
              </a:solidFill>
            </a:endParaRPr>
          </a:p>
          <a:p>
            <a:r>
              <a:rPr lang="ru-RU" sz="1600" b="1" dirty="0"/>
              <a:t>Комплекс защитных мероприятий</a:t>
            </a:r>
            <a:r>
              <a:rPr lang="ru-RU" sz="1600" dirty="0"/>
              <a:t>:</a:t>
            </a:r>
          </a:p>
          <a:p>
            <a:r>
              <a:rPr lang="ru-RU" sz="1600" dirty="0"/>
              <a:t>радиационный контроль и мониторинг, охрана лесов от пожаров, </a:t>
            </a:r>
            <a:r>
              <a:rPr lang="ru-RU" sz="1600" dirty="0" err="1"/>
              <a:t>лесовосстановление</a:t>
            </a:r>
            <a:r>
              <a:rPr lang="ru-RU" sz="1600" dirty="0"/>
              <a:t> и лесоразведение, обеспечение радиационной безопасности работников, обеспечение системы качества контроля радиоактивного загрязнения, информирование о радиационной обстановке в лесах.</a:t>
            </a:r>
          </a:p>
          <a:p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958619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3528" y="51470"/>
            <a:ext cx="56166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A0A7C"/>
                </a:solidFill>
                <a:latin typeface="+mj-lt"/>
              </a:rPr>
              <a:t>СОЦИАЛЬНАЯ НАПРАВЛЕННОСТЬ ГОСУДАРСТВЕННОЙ ПРОГРАММЫ ПО ПРЕОДОЛЕНИЮ ПОСЛЕДСТВИЙ КАТАСТРОФЫ НА ЧЕРНОБЫЛЬСКОЙ АЭС НА 2021–2025 ГГ.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142797" y="1132009"/>
            <a:ext cx="200206" cy="4858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979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709974" y="-2984541"/>
            <a:ext cx="392414" cy="781236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19064" y="289738"/>
            <a:ext cx="842493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A0A7C"/>
                </a:solidFill>
              </a:rPr>
              <a:t>МЕДИЦИНСКАЯ ПОМОЩЬ, ОКАЗЫВАЕМАЯ НАСЕЛЕНИЮ </a:t>
            </a:r>
            <a:r>
              <a:rPr lang="ru-RU" sz="2300" dirty="0">
                <a:solidFill>
                  <a:schemeClr val="bg1">
                    <a:lumMod val="95000"/>
                  </a:schemeClr>
                </a:solidFill>
              </a:rPr>
              <a:t>МЕДИ</a:t>
            </a:r>
            <a:endParaRPr lang="ru-RU" sz="2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129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81621" y="771550"/>
            <a:ext cx="547260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ru-RU" sz="2800" b="1" i="1" dirty="0">
                <a:solidFill>
                  <a:srgbClr val="0A0A7C"/>
                </a:solidFill>
              </a:rPr>
              <a:t>Сооружение АЭС не только укрепило нашу энергетическую безопасность, но и определило дальнейшее развитие Беларуси как высокотехнологичного государства.</a:t>
            </a:r>
            <a:endParaRPr lang="ru-RU" sz="2800" b="1" i="1" dirty="0"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087" y="-14990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0A0A7C"/>
                </a:solidFill>
              </a:rPr>
              <a:t>“</a:t>
            </a:r>
            <a:endParaRPr lang="ru-RU" sz="16000" b="1" i="1" dirty="0">
              <a:solidFill>
                <a:srgbClr val="0A0A7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5220072" y="1294477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0A0A7C"/>
                </a:solidFill>
              </a:rPr>
              <a:t>“</a:t>
            </a:r>
            <a:endParaRPr lang="ru-RU" sz="16000" b="1" i="1" dirty="0">
              <a:solidFill>
                <a:srgbClr val="0A0A7C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9592" y="3723878"/>
            <a:ext cx="475252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rgbClr val="0A0A7C"/>
                </a:solidFill>
              </a:rPr>
              <a:t>Президент Республики Беларусь </a:t>
            </a:r>
            <a:r>
              <a:rPr lang="ru-RU" sz="1400" i="1" dirty="0" err="1">
                <a:solidFill>
                  <a:srgbClr val="0A0A7C"/>
                </a:solidFill>
              </a:rPr>
              <a:t>А.Г.Лукашенко</a:t>
            </a:r>
            <a:r>
              <a:rPr lang="ru-RU" sz="1400" i="1" dirty="0">
                <a:solidFill>
                  <a:srgbClr val="0A0A7C"/>
                </a:solidFill>
              </a:rPr>
              <a:t>, </a:t>
            </a:r>
            <a:br>
              <a:rPr lang="ru-RU" sz="1400" i="1" dirty="0">
                <a:solidFill>
                  <a:srgbClr val="0A0A7C"/>
                </a:solidFill>
              </a:rPr>
            </a:br>
            <a:r>
              <a:rPr lang="ru-RU" sz="1400" i="1" dirty="0">
                <a:solidFill>
                  <a:srgbClr val="0A0A7C"/>
                </a:solidFill>
              </a:rPr>
              <a:t>совещание о результатах работы </a:t>
            </a:r>
            <a:r>
              <a:rPr lang="ru-RU" sz="1400" i="1" dirty="0" err="1">
                <a:solidFill>
                  <a:srgbClr val="0A0A7C"/>
                </a:solidFill>
              </a:rPr>
              <a:t>БелАЭС</a:t>
            </a:r>
            <a:r>
              <a:rPr lang="ru-RU" sz="1400" i="1" dirty="0">
                <a:solidFill>
                  <a:srgbClr val="0A0A7C"/>
                </a:solidFill>
              </a:rPr>
              <a:t>, увеличении электропотребления и предложениях о строительстве новых атомных мощностей,</a:t>
            </a:r>
            <a:br>
              <a:rPr lang="ru-RU" sz="1400" i="1" dirty="0">
                <a:solidFill>
                  <a:srgbClr val="0A0A7C"/>
                </a:solidFill>
              </a:rPr>
            </a:br>
            <a:r>
              <a:rPr lang="ru-RU" sz="1400" i="1" dirty="0">
                <a:solidFill>
                  <a:srgbClr val="0A0A7C"/>
                </a:solidFill>
              </a:rPr>
              <a:t>14 ноября 2025 г.</a:t>
            </a:r>
          </a:p>
        </p:txBody>
      </p:sp>
    </p:spTree>
    <p:extLst>
      <p:ext uri="{BB962C8B-B14F-4D97-AF65-F5344CB8AC3E}">
        <p14:creationId xmlns:p14="http://schemas.microsoft.com/office/powerpoint/2010/main" val="3376195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2775" y="2363347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4265" y="2548109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538157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http://qrcoder.ru/code/?https%3A%2F%2Fdisk.yandex.ru%2Fi%2FrQeKA3jTARc5rQ&amp;10&amp;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12738"/>
            <a:ext cx="1512168" cy="14392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627784" y="1708103"/>
            <a:ext cx="345638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1500" b="1" i="1" dirty="0"/>
              <a:t>Видеоматериал: «Чернобыль: 39 лет возрождения и устойчивого развития»</a:t>
            </a:r>
          </a:p>
        </p:txBody>
      </p:sp>
    </p:spTree>
    <p:extLst>
      <p:ext uri="{BB962C8B-B14F-4D97-AF65-F5344CB8AC3E}">
        <p14:creationId xmlns:p14="http://schemas.microsoft.com/office/powerpoint/2010/main" val="14378137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10594</TotalTime>
  <Words>143</Words>
  <Application>Microsoft Office PowerPoint</Application>
  <PresentationFormat>Экран (16:9)</PresentationFormat>
  <Paragraphs>40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Гапанович Инна Петровна</cp:lastModifiedBy>
  <cp:revision>435</cp:revision>
  <cp:lastPrinted>2026-03-23T07:48:24Z</cp:lastPrinted>
  <dcterms:created xsi:type="dcterms:W3CDTF">2024-07-24T10:48:12Z</dcterms:created>
  <dcterms:modified xsi:type="dcterms:W3CDTF">2026-04-14T06:55:02Z</dcterms:modified>
</cp:coreProperties>
</file>