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7" r:id="rId3"/>
    <p:sldId id="420" r:id="rId4"/>
    <p:sldId id="422" r:id="rId5"/>
    <p:sldId id="394" r:id="rId6"/>
    <p:sldId id="474" r:id="rId7"/>
    <p:sldId id="475" r:id="rId8"/>
    <p:sldId id="476" r:id="rId9"/>
    <p:sldId id="477" r:id="rId10"/>
    <p:sldId id="478" r:id="rId11"/>
    <p:sldId id="479" r:id="rId12"/>
    <p:sldId id="480" r:id="rId13"/>
    <p:sldId id="483" r:id="rId14"/>
    <p:sldId id="484" r:id="rId15"/>
    <p:sldId id="48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реки</c:v>
                </c:pt>
              </c:strCache>
            </c:strRef>
          </c:tx>
          <c:spPr>
            <a:solidFill>
              <a:srgbClr val="61D6FF"/>
            </a:solidFill>
            <a:ln>
              <a:noFill/>
            </a:ln>
            <a:effectLst/>
          </c:spPr>
          <c:dLbls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Березинский</c:v>
                </c:pt>
                <c:pt idx="1">
                  <c:v>Борисовский</c:v>
                </c:pt>
                <c:pt idx="2">
                  <c:v>Вилейский</c:v>
                </c:pt>
                <c:pt idx="3">
                  <c:v>Воложинский</c:v>
                </c:pt>
                <c:pt idx="4">
                  <c:v>Дзержинский</c:v>
                </c:pt>
                <c:pt idx="5">
                  <c:v>Клецкий</c:v>
                </c:pt>
                <c:pt idx="6">
                  <c:v>Копыльский</c:v>
                </c:pt>
                <c:pt idx="7">
                  <c:v>Крупский</c:v>
                </c:pt>
                <c:pt idx="8">
                  <c:v>Логойский</c:v>
                </c:pt>
                <c:pt idx="9">
                  <c:v>Любанский</c:v>
                </c:pt>
                <c:pt idx="10">
                  <c:v>Минский</c:v>
                </c:pt>
                <c:pt idx="11">
                  <c:v>Молодечненский</c:v>
                </c:pt>
                <c:pt idx="12">
                  <c:v>Мядельский</c:v>
                </c:pt>
                <c:pt idx="13">
                  <c:v>Несвижский</c:v>
                </c:pt>
                <c:pt idx="14">
                  <c:v>Пуховичский</c:v>
                </c:pt>
                <c:pt idx="15">
                  <c:v>Слуцкий</c:v>
                </c:pt>
                <c:pt idx="16">
                  <c:v>Смолевичский</c:v>
                </c:pt>
                <c:pt idx="17">
                  <c:v>Солигорский</c:v>
                </c:pt>
                <c:pt idx="18">
                  <c:v>Стародорожский</c:v>
                </c:pt>
                <c:pt idx="19">
                  <c:v>Столбцовский</c:v>
                </c:pt>
                <c:pt idx="20">
                  <c:v>Узденский</c:v>
                </c:pt>
                <c:pt idx="21">
                  <c:v>Червенский</c:v>
                </c:pt>
                <c:pt idx="22">
                  <c:v>Жодино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33</c:v>
                </c:pt>
                <c:pt idx="1">
                  <c:v>44</c:v>
                </c:pt>
                <c:pt idx="2">
                  <c:v>38</c:v>
                </c:pt>
                <c:pt idx="3">
                  <c:v>38</c:v>
                </c:pt>
                <c:pt idx="4">
                  <c:v>18</c:v>
                </c:pt>
                <c:pt idx="5">
                  <c:v>9</c:v>
                </c:pt>
                <c:pt idx="6">
                  <c:v>27</c:v>
                </c:pt>
                <c:pt idx="7">
                  <c:v>24</c:v>
                </c:pt>
                <c:pt idx="8">
                  <c:v>41</c:v>
                </c:pt>
                <c:pt idx="9">
                  <c:v>3</c:v>
                </c:pt>
                <c:pt idx="10">
                  <c:v>21</c:v>
                </c:pt>
                <c:pt idx="11">
                  <c:v>23</c:v>
                </c:pt>
                <c:pt idx="12">
                  <c:v>33</c:v>
                </c:pt>
                <c:pt idx="13">
                  <c:v>16</c:v>
                </c:pt>
                <c:pt idx="14">
                  <c:v>36</c:v>
                </c:pt>
                <c:pt idx="15">
                  <c:v>22</c:v>
                </c:pt>
                <c:pt idx="16">
                  <c:v>21</c:v>
                </c:pt>
                <c:pt idx="17">
                  <c:v>20</c:v>
                </c:pt>
                <c:pt idx="18">
                  <c:v>17</c:v>
                </c:pt>
                <c:pt idx="19">
                  <c:v>36</c:v>
                </c:pt>
                <c:pt idx="20">
                  <c:v>18</c:v>
                </c:pt>
                <c:pt idx="21">
                  <c:v>19</c:v>
                </c:pt>
                <c:pt idx="2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B1-4A4B-84FF-6CC24882462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ручьи</c:v>
                </c:pt>
              </c:strCache>
            </c:strRef>
          </c:tx>
          <c:spPr>
            <a:solidFill>
              <a:srgbClr val="00467A"/>
            </a:solidFill>
            <a:ln>
              <a:noFill/>
            </a:ln>
            <a:effectLst/>
          </c:spPr>
          <c:dLbls>
            <c:dLbl>
              <c:idx val="5"/>
              <c:layout>
                <c:manualLayout>
                  <c:x val="-3.1250000000000644E-3"/>
                  <c:y val="-3.0378135434416028E-2"/>
                </c:manualLayout>
              </c:layout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47-4494-82A1-1A54CBDEF9B3}"/>
                </c:ext>
              </c:extLst>
            </c:dLbl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Лист1!$A$2:$A$24</c:f>
              <c:strCache>
                <c:ptCount val="23"/>
                <c:pt idx="0">
                  <c:v>Березинский</c:v>
                </c:pt>
                <c:pt idx="1">
                  <c:v>Борисовский</c:v>
                </c:pt>
                <c:pt idx="2">
                  <c:v>Вилейский</c:v>
                </c:pt>
                <c:pt idx="3">
                  <c:v>Воложинский</c:v>
                </c:pt>
                <c:pt idx="4">
                  <c:v>Дзержинский</c:v>
                </c:pt>
                <c:pt idx="5">
                  <c:v>Клецкий</c:v>
                </c:pt>
                <c:pt idx="6">
                  <c:v>Копыльский</c:v>
                </c:pt>
                <c:pt idx="7">
                  <c:v>Крупский</c:v>
                </c:pt>
                <c:pt idx="8">
                  <c:v>Логойский</c:v>
                </c:pt>
                <c:pt idx="9">
                  <c:v>Любанский</c:v>
                </c:pt>
                <c:pt idx="10">
                  <c:v>Минский</c:v>
                </c:pt>
                <c:pt idx="11">
                  <c:v>Молодечненский</c:v>
                </c:pt>
                <c:pt idx="12">
                  <c:v>Мядельский</c:v>
                </c:pt>
                <c:pt idx="13">
                  <c:v>Несвижский</c:v>
                </c:pt>
                <c:pt idx="14">
                  <c:v>Пуховичский</c:v>
                </c:pt>
                <c:pt idx="15">
                  <c:v>Слуцкий</c:v>
                </c:pt>
                <c:pt idx="16">
                  <c:v>Смолевичский</c:v>
                </c:pt>
                <c:pt idx="17">
                  <c:v>Солигорский</c:v>
                </c:pt>
                <c:pt idx="18">
                  <c:v>Стародорожский</c:v>
                </c:pt>
                <c:pt idx="19">
                  <c:v>Столбцовский</c:v>
                </c:pt>
                <c:pt idx="20">
                  <c:v>Узденский</c:v>
                </c:pt>
                <c:pt idx="21">
                  <c:v>Червенский</c:v>
                </c:pt>
                <c:pt idx="22">
                  <c:v>Жодино</c:v>
                </c:pt>
              </c:strCache>
            </c:strRef>
          </c:cat>
          <c:val>
            <c:numRef>
              <c:f>Лист1!$C$2:$C$24</c:f>
              <c:numCache>
                <c:formatCode>General</c:formatCode>
                <c:ptCount val="23"/>
                <c:pt idx="0">
                  <c:v>44</c:v>
                </c:pt>
                <c:pt idx="1">
                  <c:v>10</c:v>
                </c:pt>
                <c:pt idx="2">
                  <c:v>9</c:v>
                </c:pt>
                <c:pt idx="4">
                  <c:v>88</c:v>
                </c:pt>
                <c:pt idx="5">
                  <c:v>4</c:v>
                </c:pt>
                <c:pt idx="6">
                  <c:v>1</c:v>
                </c:pt>
                <c:pt idx="7">
                  <c:v>28</c:v>
                </c:pt>
                <c:pt idx="8">
                  <c:v>35</c:v>
                </c:pt>
                <c:pt idx="9">
                  <c:v>28</c:v>
                </c:pt>
                <c:pt idx="10">
                  <c:v>68</c:v>
                </c:pt>
                <c:pt idx="11">
                  <c:v>21</c:v>
                </c:pt>
                <c:pt idx="12">
                  <c:v>67</c:v>
                </c:pt>
                <c:pt idx="15">
                  <c:v>5</c:v>
                </c:pt>
                <c:pt idx="16">
                  <c:v>19</c:v>
                </c:pt>
                <c:pt idx="18">
                  <c:v>6</c:v>
                </c:pt>
                <c:pt idx="19">
                  <c:v>57</c:v>
                </c:pt>
                <c:pt idx="20">
                  <c:v>23</c:v>
                </c:pt>
                <c:pt idx="21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8A-4A72-B6AF-6D1C1B21B37B}"/>
            </c:ext>
          </c:extLst>
        </c:ser>
        <c:dLbls/>
        <c:gapWidth val="219"/>
        <c:overlap val="100"/>
        <c:axId val="96161152"/>
        <c:axId val="97322112"/>
      </c:barChart>
      <c:catAx>
        <c:axId val="961611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322112"/>
        <c:crosses val="autoZero"/>
        <c:auto val="1"/>
        <c:lblAlgn val="ctr"/>
        <c:lblOffset val="100"/>
      </c:catAx>
      <c:valAx>
        <c:axId val="9732211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16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Лист1!$A$2:$A$24</c:f>
              <c:strCache>
                <c:ptCount val="23"/>
                <c:pt idx="0">
                  <c:v>Березинский</c:v>
                </c:pt>
                <c:pt idx="1">
                  <c:v>Борисовский</c:v>
                </c:pt>
                <c:pt idx="2">
                  <c:v>Вилейский</c:v>
                </c:pt>
                <c:pt idx="3">
                  <c:v>Воложинский</c:v>
                </c:pt>
                <c:pt idx="4">
                  <c:v>Дзержинский</c:v>
                </c:pt>
                <c:pt idx="5">
                  <c:v>Клецкий</c:v>
                </c:pt>
                <c:pt idx="6">
                  <c:v>Копыльский</c:v>
                </c:pt>
                <c:pt idx="7">
                  <c:v>Крупский</c:v>
                </c:pt>
                <c:pt idx="8">
                  <c:v>Логойский</c:v>
                </c:pt>
                <c:pt idx="9">
                  <c:v>Любанский</c:v>
                </c:pt>
                <c:pt idx="10">
                  <c:v>Минский</c:v>
                </c:pt>
                <c:pt idx="11">
                  <c:v>Молодечненский</c:v>
                </c:pt>
                <c:pt idx="12">
                  <c:v>Мядельский</c:v>
                </c:pt>
                <c:pt idx="13">
                  <c:v>Несвижский</c:v>
                </c:pt>
                <c:pt idx="14">
                  <c:v>Пуховичский</c:v>
                </c:pt>
                <c:pt idx="15">
                  <c:v>Слуцкий</c:v>
                </c:pt>
                <c:pt idx="16">
                  <c:v>Смолевичский</c:v>
                </c:pt>
                <c:pt idx="17">
                  <c:v>Солигорский</c:v>
                </c:pt>
                <c:pt idx="18">
                  <c:v>Стародорожский</c:v>
                </c:pt>
                <c:pt idx="19">
                  <c:v>Столбцовский</c:v>
                </c:pt>
                <c:pt idx="20">
                  <c:v>Узденский</c:v>
                </c:pt>
                <c:pt idx="21">
                  <c:v>Червенский</c:v>
                </c:pt>
                <c:pt idx="22">
                  <c:v>Жодино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7</c:v>
                </c:pt>
                <c:pt idx="4">
                  <c:v>2</c:v>
                </c:pt>
                <c:pt idx="5">
                  <c:v>1</c:v>
                </c:pt>
                <c:pt idx="6">
                  <c:v>6</c:v>
                </c:pt>
                <c:pt idx="7">
                  <c:v>1</c:v>
                </c:pt>
                <c:pt idx="8">
                  <c:v>10</c:v>
                </c:pt>
                <c:pt idx="9">
                  <c:v>5</c:v>
                </c:pt>
                <c:pt idx="10">
                  <c:v>4</c:v>
                </c:pt>
                <c:pt idx="11">
                  <c:v>9</c:v>
                </c:pt>
                <c:pt idx="12">
                  <c:v>2</c:v>
                </c:pt>
                <c:pt idx="13">
                  <c:v>2</c:v>
                </c:pt>
                <c:pt idx="14">
                  <c:v>3</c:v>
                </c:pt>
                <c:pt idx="15">
                  <c:v>3</c:v>
                </c:pt>
                <c:pt idx="16">
                  <c:v>4</c:v>
                </c:pt>
                <c:pt idx="17">
                  <c:v>1</c:v>
                </c:pt>
                <c:pt idx="18">
                  <c:v>5</c:v>
                </c:pt>
                <c:pt idx="19">
                  <c:v>5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E2-4B31-9875-7731E57AFE27}"/>
            </c:ext>
          </c:extLst>
        </c:ser>
        <c:dLbls/>
        <c:axId val="97350784"/>
        <c:axId val="97352320"/>
      </c:barChart>
      <c:catAx>
        <c:axId val="97350784"/>
        <c:scaling>
          <c:orientation val="minMax"/>
        </c:scaling>
        <c:axPos val="b"/>
        <c:majorGridlines/>
        <c:numFmt formatCode="General" sourceLinked="0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ru-RU"/>
          </a:p>
        </c:txPr>
        <c:crossAx val="97352320"/>
        <c:crosses val="autoZero"/>
        <c:auto val="1"/>
        <c:lblAlgn val="ctr"/>
        <c:lblOffset val="100"/>
      </c:catAx>
      <c:valAx>
        <c:axId val="97352320"/>
        <c:scaling>
          <c:orientation val="minMax"/>
        </c:scaling>
        <c:axPos val="l"/>
        <c:majorGridlines/>
        <c:numFmt formatCode="General" sourceLinked="1"/>
        <c:tickLblPos val="nextTo"/>
        <c:crossAx val="9735078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0.04511</cdr:x>
      <cdr:y>0.06859</cdr:y>
    </cdr:from>
    <cdr:to>
      <cdr:x>0.12838</cdr:x>
      <cdr:y>0.20874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5300" y="44750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0.06939</cdr:x>
      <cdr:y>0.06859</cdr:y>
    </cdr:from>
    <cdr:to>
      <cdr:x>0.94605</cdr:x>
      <cdr:y>0.20874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62000" y="447503"/>
          <a:ext cx="96266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600" dirty="0"/>
        </a:p>
      </cdr:txBody>
    </cdr:sp>
  </cdr:relSizeAnchor>
  <cdr:relSizeAnchor xmlns:cdr="http://schemas.openxmlformats.org/drawingml/2006/chartDrawing">
    <cdr:from>
      <cdr:x>0.09368</cdr:x>
      <cdr:y>0.09049</cdr:y>
    </cdr:from>
    <cdr:to>
      <cdr:x>0.17695</cdr:x>
      <cdr:y>0.23064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28700" y="5903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Сведения о разработке в 2022 году промышленных карьеров </a:t>
          </a:r>
        </a:p>
        <a:p xmlns:a="http://schemas.openxmlformats.org/drawingml/2006/main">
          <a:r>
            <a:rPr lang="ru-RU" sz="1800" b="1" dirty="0"/>
            <a:t>                                             в разрезе районов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0.67079</cdr:x>
      <cdr:y>0.20144</cdr:y>
    </cdr:from>
    <cdr:to>
      <cdr:x>0.75406</cdr:x>
      <cdr:y>0.34159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366000" y="13142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/>
            <a:t>Общее количество разрабатываемых</a:t>
          </a:r>
        </a:p>
        <a:p xmlns:a="http://schemas.openxmlformats.org/drawingml/2006/main">
          <a:r>
            <a:rPr lang="ru-RU" dirty="0"/>
            <a:t>карьеров по Минской области </a:t>
          </a:r>
        </a:p>
        <a:p xmlns:a="http://schemas.openxmlformats.org/drawingml/2006/main">
          <a:r>
            <a:rPr lang="ru-RU" sz="1100" dirty="0"/>
            <a:t>составляет 74 шт.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70EF5-8FEE-4CB1-A7D8-8E1FA0B86823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599B9-1E11-4D16-8E0D-85FBA91A25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defTabSz="457138">
              <a:defRPr/>
            </a:pP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6542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5"/>
          <p:cNvCxnSpPr/>
          <p:nvPr/>
        </p:nvCxnSpPr>
        <p:spPr>
          <a:xfrm flipH="1">
            <a:off x="6171010" y="7938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6"/>
          <p:cNvCxnSpPr/>
          <p:nvPr/>
        </p:nvCxnSpPr>
        <p:spPr>
          <a:xfrm flipH="1">
            <a:off x="4581525" y="92076"/>
            <a:ext cx="4560094" cy="60801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8"/>
          <p:cNvCxnSpPr/>
          <p:nvPr/>
        </p:nvCxnSpPr>
        <p:spPr>
          <a:xfrm flipH="1">
            <a:off x="5426869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/>
          <p:cNvCxnSpPr/>
          <p:nvPr/>
        </p:nvCxnSpPr>
        <p:spPr>
          <a:xfrm flipH="1">
            <a:off x="5501879" y="31750"/>
            <a:ext cx="3639740" cy="48529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/>
          <p:cNvCxnSpPr/>
          <p:nvPr/>
        </p:nvCxnSpPr>
        <p:spPr>
          <a:xfrm flipH="1">
            <a:off x="5884069" y="609600"/>
            <a:ext cx="3257550" cy="4343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685800"/>
            <a:ext cx="6000750" cy="2971801"/>
          </a:xfrm>
        </p:spPr>
        <p:txBody>
          <a:bodyPr anchor="b"/>
          <a:lstStyle>
            <a:lvl1pPr algn="l">
              <a:defRPr sz="36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43868"/>
            <a:ext cx="48006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C9797-BEFB-4729-9DDB-BB7878BDDC7D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E15E-7705-4677-8516-EE69FBEB86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0127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EE27B-E4F2-451A-832A-1A7410E6F68E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570F0-2A15-47E1-A743-5D22671A7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005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006600"/>
            <a:ext cx="6400801" cy="2281600"/>
          </a:xfrm>
        </p:spPr>
        <p:txBody>
          <a:bodyPr anchor="b"/>
          <a:lstStyle>
            <a:lvl1pPr algn="l">
              <a:defRPr sz="27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495800"/>
            <a:ext cx="64008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D5F1B-1381-461C-980C-3EC47C012738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D1F9D-AE42-4731-B84B-40719DB2C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6627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685801"/>
            <a:ext cx="3703241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685801"/>
            <a:ext cx="370085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05353-B2BA-4831-8B25-ED910C39F640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D1CA-F5D4-476D-9A1D-A6013E917A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7846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685800"/>
            <a:ext cx="348734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1270529"/>
            <a:ext cx="3703241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685800"/>
            <a:ext cx="349885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1262062"/>
            <a:ext cx="3696891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09591-3F7A-4732-890F-B44059BD7F79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66F5C-525F-4959-BF5C-FF437D6D1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096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DD681-CD08-47F3-BE84-DAA4C62AE75F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65B0B-1AE8-4827-B12E-59065F69D2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369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3B0DA-A344-46DE-9478-FF7AF7A3A35A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10CE4-8654-4196-83F1-0E08A81E9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0019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685800"/>
            <a:ext cx="2743200" cy="13716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685800"/>
            <a:ext cx="4457701" cy="53086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2209800"/>
            <a:ext cx="27432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CC79A-E884-460C-931D-D32901A807EF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78814-7AF4-45DB-A135-E560130BC7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038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447800"/>
            <a:ext cx="4514850" cy="1143000"/>
          </a:xfrm>
        </p:spPr>
        <p:txBody>
          <a:bodyPr anchor="b"/>
          <a:lstStyle>
            <a:lvl1pPr algn="l">
              <a:defRPr sz="21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914400"/>
            <a:ext cx="246073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777067"/>
            <a:ext cx="451604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2DD6D-90C5-440E-9A79-3D21C975692B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11942-B9F8-4413-8B31-85A053BC85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20403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533400"/>
            <a:ext cx="8114109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843867"/>
            <a:ext cx="6228158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8B289-7F53-49D8-BF9D-ED2405C636CC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E0AAB-5166-4BD0-B186-CAF87A65A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3468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/>
          <a:lstStyle>
            <a:lvl1pPr algn="l">
              <a:defRPr sz="2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114800"/>
            <a:ext cx="6401991" cy="1879600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9A866-BD1D-49C1-93D3-32F449C8BA86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39AF6-E991-4582-9E9C-76CE6E4F0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8529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398860" y="8128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7714060" y="27686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685800"/>
            <a:ext cx="6858001" cy="2743200"/>
          </a:xfrm>
        </p:spPr>
        <p:txBody>
          <a:bodyPr/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3429000"/>
            <a:ext cx="6400800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301068"/>
            <a:ext cx="6400800" cy="1684865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0C24C-F353-4669-AE3B-92AABE99D7B3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2086A-82BB-4B74-A6DE-A7484D81C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45365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3429000"/>
            <a:ext cx="6400800" cy="1697400"/>
          </a:xfrm>
        </p:spPr>
        <p:txBody>
          <a:bodyPr anchor="b"/>
          <a:lstStyle>
            <a:lvl1pPr algn="l">
              <a:defRPr sz="2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5132981"/>
            <a:ext cx="6401993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6056F-4C55-4CC6-BB0D-7F71359503F7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6C065-8675-43A9-8403-1D180F7F1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6801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8860" y="8128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1"/>
          <p:cNvSpPr txBox="1"/>
          <p:nvPr/>
        </p:nvSpPr>
        <p:spPr>
          <a:xfrm>
            <a:off x="7714060" y="27686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85800"/>
            <a:ext cx="6858000" cy="2743200"/>
          </a:xfrm>
        </p:spPr>
        <p:txBody>
          <a:bodyPr/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978400"/>
            <a:ext cx="64008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8B693-4D01-4B97-88FA-82F5B7137DB3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19C5D-B35E-4AF7-BC8B-B8C56E0FFA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8190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0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766733"/>
            <a:ext cx="64008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3A13-24D0-4546-B513-33F7D10DA5D4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B6021-E953-452C-90D2-59FDC13F5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62798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58696-5492-4089-8992-9FDEFDD26C23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79818-009A-41F9-ABC7-D6FF6127F9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24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685800"/>
            <a:ext cx="154305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85800"/>
            <a:ext cx="58674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722AD-9AD0-4B5E-BD60-A8DE900184CA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FEE3F-5E79-4663-8380-79175E104D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304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6"/>
          <p:cNvGrpSpPr>
            <a:grpSpLocks/>
          </p:cNvGrpSpPr>
          <p:nvPr/>
        </p:nvGrpSpPr>
        <p:grpSpPr bwMode="auto">
          <a:xfrm>
            <a:off x="6905625" y="2963864"/>
            <a:ext cx="2235994" cy="320833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5852" y="2963333"/>
              <a:ext cx="912975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3013" y="3285648"/>
              <a:ext cx="1895814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853" y="3131636"/>
              <a:ext cx="1744974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600" y="3682589"/>
              <a:ext cx="1270227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60" y="4487864"/>
            <a:ext cx="6400800" cy="15065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458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3160" y="685800"/>
            <a:ext cx="6400800" cy="361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10" y="6172201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75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7B108DFA-35F5-4813-BD06-FF6430DFDBF8}" type="datetime1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60" y="6172201"/>
            <a:ext cx="56578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5578476"/>
            <a:ext cx="85725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F85A2497-AD83-427C-9B20-72BC8D0D4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15480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342900" rtl="0" fontAlgn="base">
        <a:spcBef>
          <a:spcPct val="0"/>
        </a:spcBef>
        <a:spcAft>
          <a:spcPct val="0"/>
        </a:spcAft>
        <a:defRPr sz="27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2pPr>
      <a:lvl3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3pPr>
      <a:lvl4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4pPr>
      <a:lvl5pPr algn="l" defTabSz="342900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500" kern="1200">
          <a:solidFill>
            <a:srgbClr val="68370F"/>
          </a:solidFill>
          <a:latin typeface="+mn-lt"/>
          <a:ea typeface="+mn-ea"/>
          <a:cs typeface="+mn-cs"/>
        </a:defRPr>
      </a:lvl1pPr>
      <a:lvl2pPr marL="5572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kern="1200">
          <a:solidFill>
            <a:srgbClr val="68370F"/>
          </a:solidFill>
          <a:latin typeface="+mn-lt"/>
          <a:ea typeface="+mn-ea"/>
          <a:cs typeface="+mn-cs"/>
        </a:defRPr>
      </a:lvl2pPr>
      <a:lvl3pPr marL="9001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200" kern="1200">
          <a:solidFill>
            <a:srgbClr val="68370F"/>
          </a:solidFill>
          <a:latin typeface="+mn-lt"/>
          <a:ea typeface="+mn-ea"/>
          <a:cs typeface="+mn-cs"/>
        </a:defRPr>
      </a:lvl3pPr>
      <a:lvl4pPr marL="1157288" indent="-128588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050" kern="1200">
          <a:solidFill>
            <a:srgbClr val="68370F"/>
          </a:solidFill>
          <a:latin typeface="+mn-lt"/>
          <a:ea typeface="+mn-ea"/>
          <a:cs typeface="+mn-cs"/>
        </a:defRPr>
      </a:lvl4pPr>
      <a:lvl5pPr marL="1585913" indent="-214313" algn="l" defTabSz="342900" rtl="0" fontAlgn="base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itchFamily="18" charset="2"/>
        <a:buChar char=""/>
        <a:defRPr sz="1050" kern="1200">
          <a:solidFill>
            <a:srgbClr val="68370F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764704" y="0"/>
            <a:ext cx="11809312" cy="6858000"/>
          </a:xfrm>
          <a:prstGeom prst="rect">
            <a:avLst/>
          </a:prstGeom>
        </p:spPr>
      </p:pic>
      <p:pic>
        <p:nvPicPr>
          <p:cNvPr id="3" name="Объект 1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476671" y="188640"/>
            <a:ext cx="1944216" cy="2520280"/>
          </a:xfrm>
          <a:prstGeom prst="rect">
            <a:avLst/>
          </a:prstGeo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20999925" rev="0"/>
            </a:camera>
            <a:lightRig rig="glow" dir="t">
              <a:rot lat="0" lon="0" rev="4800000"/>
            </a:lightRig>
          </a:scene3d>
          <a:sp3d prstMaterial="matte">
            <a:bevelT w="139700"/>
          </a:sp3d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-1692696" y="2708920"/>
            <a:ext cx="11737303" cy="2736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kumimoji="0" lang="ru-RU" sz="11800" b="1" i="1" u="none" strike="noStrike" kern="1200" cap="all" spc="0" normalizeH="0" baseline="0" noProof="0" dirty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FAA93A"/>
                </a:solidFill>
                <a:effectLst>
                  <a:outerShdw dist="38100" dir="1800000" sx="1000" sy="1000" algn="bl" rotWithShape="0">
                    <a:prstClr val="black"/>
                  </a:outerShdw>
                </a:effectLst>
                <a:uLnTx/>
                <a:uFillTx/>
                <a:ea typeface="+mj-ea"/>
                <a:cs typeface="+mj-cs"/>
              </a:rPr>
              <a:t> </a:t>
            </a:r>
            <a:r>
              <a:rPr lang="ru-RU" sz="11800" b="1" i="1" dirty="0">
                <a:ln w="13462">
                  <a:solidFill>
                    <a:prstClr val="black"/>
                  </a:solidFill>
                  <a:prstDash val="solid"/>
                </a:ln>
                <a:effectLst>
                  <a:outerShdw dist="38100" dir="1800000" sx="1000" sy="1000" algn="bl" rotWithShape="0">
                    <a:prstClr val="black"/>
                  </a:outerShdw>
                </a:effectLst>
              </a:rPr>
              <a:t>Соблюдение мер безопасности на воде – основа обеспечения сохранности жизни и здоровья граждан</a:t>
            </a:r>
            <a:endParaRPr kumimoji="0" lang="ru-RU" sz="4300" b="1" u="none" strike="noStrike" kern="1200" cap="all" spc="0" normalizeH="0" baseline="0" noProof="0" dirty="0">
              <a:ln w="25400">
                <a:solidFill>
                  <a:prstClr val="black"/>
                </a:solidFill>
                <a:prstDash val="solid"/>
              </a:ln>
              <a:effectLst>
                <a:outerShdw dist="38100" dir="1800000" sx="1000" sy="1000" algn="bl" rotWithShape="0">
                  <a:prstClr val="black"/>
                </a:outerShdw>
              </a:effectLst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300" b="1" u="none" strike="noStrike" kern="1200" cap="all" spc="0" normalizeH="0" baseline="0" noProof="0" dirty="0">
              <a:ln w="25400">
                <a:solidFill>
                  <a:prstClr val="black"/>
                </a:solidFill>
                <a:prstDash val="solid"/>
              </a:ln>
              <a:solidFill>
                <a:srgbClr val="FFFF00"/>
              </a:solidFill>
              <a:effectLst>
                <a:outerShdw dist="38100" dir="1800000" sx="1000" sy="1000" algn="bl" rotWithShape="0">
                  <a:prstClr val="black"/>
                </a:outerShdw>
              </a:effectLst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27269" y="4509213"/>
            <a:ext cx="4657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e-BY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e-BY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+mn-ea"/>
                <a:cs typeface="+mn-cs"/>
              </a:rPr>
              <a:t>    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007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1B8B59-020D-4C95-B127-A87BDBB8C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EF9DD7-7635-4610-99E1-55750041B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8BE0B35-5A54-4436-9CCF-B7AF42D0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83847AF-F678-4656-B53F-9B4E0EF2D65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7454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D161E0-E86D-4671-BFF4-46E9AC862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137F26-B13E-43E3-AAED-AF8153DF7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29FEAD5-7691-4DA0-B008-014BCAF42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B3329F6-8917-4C69-A5C5-817E190854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39454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6304FC-11D1-4F0D-9B0C-CA8A9718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DF5C308-F5F6-4B93-ABA7-D3D049246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EEF6D6F-AE45-45EF-9459-133E197D5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010A2CD-A916-41E8-B305-4D6DAA9ECC0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54952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C9A72F-CD32-4B14-B82A-8085F31C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E1F7A58-558F-4913-B32C-B9FD22DF2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CD2E8A7-1726-4E88-80E6-BF1CE2173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32CD95A-CA0D-4F64-800D-A1E191E1FC1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78656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A15CCE-BEF0-4141-A0D9-7F0697F55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F3C5AA-A6BA-4DF1-BA7F-7C76E264B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4E21FB3-0B0F-4018-8041-02646053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ED5BEC7-203E-4DB2-AE7E-DA5B0E610EE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7854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39260" y="1359694"/>
            <a:ext cx="388580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1350" b="1" dirty="0">
                <a:solidFill>
                  <a:prstClr val="black"/>
                </a:solidFill>
                <a:latin typeface="Arial" charset="0"/>
                <a:cs typeface="Arial" charset="0"/>
              </a:rPr>
              <a:t>Количество рек и ручьев Минской области</a:t>
            </a:r>
            <a:endParaRPr lang="en-US" sz="1350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548850013"/>
              </p:ext>
            </p:extLst>
          </p:nvPr>
        </p:nvGraphicFramePr>
        <p:xfrm>
          <a:off x="0" y="1024067"/>
          <a:ext cx="9144000" cy="4893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338A3ED5-FB05-47E4-8036-27B638135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46774690"/>
              </p:ext>
            </p:extLst>
          </p:nvPr>
        </p:nvGraphicFramePr>
        <p:xfrm>
          <a:off x="0" y="764704"/>
          <a:ext cx="9144003" cy="5571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0557">
                  <a:extLst>
                    <a:ext uri="{9D8B030D-6E8A-4147-A177-3AD203B41FA5}">
                      <a16:colId xmlns:a16="http://schemas.microsoft.com/office/drawing/2014/main" xmlns="" val="346064062"/>
                    </a:ext>
                  </a:extLst>
                </a:gridCol>
                <a:gridCol w="5893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9376">
                  <a:extLst>
                    <a:ext uri="{9D8B030D-6E8A-4147-A177-3AD203B41FA5}">
                      <a16:colId xmlns:a16="http://schemas.microsoft.com/office/drawing/2014/main" xmlns="" val="1173613902"/>
                    </a:ext>
                  </a:extLst>
                </a:gridCol>
                <a:gridCol w="657217">
                  <a:extLst>
                    <a:ext uri="{9D8B030D-6E8A-4147-A177-3AD203B41FA5}">
                      <a16:colId xmlns:a16="http://schemas.microsoft.com/office/drawing/2014/main" xmlns="" val="1228458261"/>
                    </a:ext>
                  </a:extLst>
                </a:gridCol>
                <a:gridCol w="591271">
                  <a:extLst>
                    <a:ext uri="{9D8B030D-6E8A-4147-A177-3AD203B41FA5}">
                      <a16:colId xmlns:a16="http://schemas.microsoft.com/office/drawing/2014/main" xmlns="" val="4083840797"/>
                    </a:ext>
                  </a:extLst>
                </a:gridCol>
                <a:gridCol w="677600">
                  <a:extLst>
                    <a:ext uri="{9D8B030D-6E8A-4147-A177-3AD203B41FA5}">
                      <a16:colId xmlns:a16="http://schemas.microsoft.com/office/drawing/2014/main" xmlns="" val="1947395789"/>
                    </a:ext>
                  </a:extLst>
                </a:gridCol>
                <a:gridCol w="573715">
                  <a:extLst>
                    <a:ext uri="{9D8B030D-6E8A-4147-A177-3AD203B41FA5}">
                      <a16:colId xmlns:a16="http://schemas.microsoft.com/office/drawing/2014/main" xmlns="" val="2320164892"/>
                    </a:ext>
                  </a:extLst>
                </a:gridCol>
                <a:gridCol w="599589">
                  <a:extLst>
                    <a:ext uri="{9D8B030D-6E8A-4147-A177-3AD203B41FA5}">
                      <a16:colId xmlns:a16="http://schemas.microsoft.com/office/drawing/2014/main" xmlns="" val="2195721957"/>
                    </a:ext>
                  </a:extLst>
                </a:gridCol>
                <a:gridCol w="612623">
                  <a:extLst>
                    <a:ext uri="{9D8B030D-6E8A-4147-A177-3AD203B41FA5}">
                      <a16:colId xmlns:a16="http://schemas.microsoft.com/office/drawing/2014/main" xmlns="" val="2201166603"/>
                    </a:ext>
                  </a:extLst>
                </a:gridCol>
                <a:gridCol w="664760">
                  <a:extLst>
                    <a:ext uri="{9D8B030D-6E8A-4147-A177-3AD203B41FA5}">
                      <a16:colId xmlns:a16="http://schemas.microsoft.com/office/drawing/2014/main" xmlns="" val="2718156956"/>
                    </a:ext>
                  </a:extLst>
                </a:gridCol>
                <a:gridCol w="631878">
                  <a:extLst>
                    <a:ext uri="{9D8B030D-6E8A-4147-A177-3AD203B41FA5}">
                      <a16:colId xmlns:a16="http://schemas.microsoft.com/office/drawing/2014/main" xmlns="" val="2807621940"/>
                    </a:ext>
                  </a:extLst>
                </a:gridCol>
                <a:gridCol w="63187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604163">
                  <a:extLst>
                    <a:ext uri="{9D8B030D-6E8A-4147-A177-3AD203B41FA5}">
                      <a16:colId xmlns:a16="http://schemas.microsoft.com/office/drawing/2014/main" xmlns="" val="3395397775"/>
                    </a:ext>
                  </a:extLst>
                </a:gridCol>
              </a:tblGrid>
              <a:tr h="5459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Районы и города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2019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2023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21224581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Березинский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36285437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Борисовский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0875849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Вилейский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8237499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Воложинский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99559012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Дзержинский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28188569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Жодино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03936864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Клецкий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344839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Копыльский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15373937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Крупский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207919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Логойский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083749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Любанский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4797742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19724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Молодечненский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06292287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Мядельский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58335850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Несвижский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1150283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Пуховичский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95400066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Слуцкий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2924355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Смолевичский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44111316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Солигорский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83005068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Стародорожский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57605286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Столбцовский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9664563"/>
                  </a:ext>
                </a:extLst>
              </a:tr>
              <a:tr h="167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Узденский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33985006"/>
                  </a:ext>
                </a:extLst>
              </a:tr>
              <a:tr h="2161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Червенский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39388846"/>
                  </a:ext>
                </a:extLst>
              </a:tr>
              <a:tr h="9638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За Минскую область</a:t>
                      </a:r>
                    </a:p>
                  </a:txBody>
                  <a:tcPr marL="32132" marR="32132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32132" marR="3213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1305419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57869EF-7CC3-4C03-A175-7184CC23DA2B}"/>
              </a:ext>
            </a:extLst>
          </p:cNvPr>
          <p:cNvSpPr txBox="1"/>
          <p:nvPr/>
        </p:nvSpPr>
        <p:spPr>
          <a:xfrm>
            <a:off x="2843808" y="116632"/>
            <a:ext cx="497586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Гибель людей на водах с 2012 по 2023 года</a:t>
            </a:r>
            <a:endParaRPr lang="x-none" sz="1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802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xmlns="" id="{D793126A-7A54-410D-9A1C-37C4572058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2488355"/>
              </p:ext>
            </p:extLst>
          </p:nvPr>
        </p:nvGraphicFramePr>
        <p:xfrm>
          <a:off x="0" y="836712"/>
          <a:ext cx="9143997" cy="6011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7470">
                  <a:extLst>
                    <a:ext uri="{9D8B030D-6E8A-4147-A177-3AD203B41FA5}">
                      <a16:colId xmlns:a16="http://schemas.microsoft.com/office/drawing/2014/main" xmlns="" val="4060172890"/>
                    </a:ext>
                  </a:extLst>
                </a:gridCol>
                <a:gridCol w="1680994">
                  <a:extLst>
                    <a:ext uri="{9D8B030D-6E8A-4147-A177-3AD203B41FA5}">
                      <a16:colId xmlns:a16="http://schemas.microsoft.com/office/drawing/2014/main" xmlns="" val="4193930330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2627970006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3120626891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3907513320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3159346785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3792668593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3789534988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2080999867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2361221595"/>
                    </a:ext>
                  </a:extLst>
                </a:gridCol>
                <a:gridCol w="532981">
                  <a:extLst>
                    <a:ext uri="{9D8B030D-6E8A-4147-A177-3AD203B41FA5}">
                      <a16:colId xmlns:a16="http://schemas.microsoft.com/office/drawing/2014/main" xmlns="" val="2937296713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194505135"/>
                    </a:ext>
                  </a:extLst>
                </a:gridCol>
                <a:gridCol w="533609">
                  <a:extLst>
                    <a:ext uri="{9D8B030D-6E8A-4147-A177-3AD203B41FA5}">
                      <a16:colId xmlns:a16="http://schemas.microsoft.com/office/drawing/2014/main" xmlns="" val="1994857665"/>
                    </a:ext>
                  </a:extLst>
                </a:gridCol>
                <a:gridCol w="708974">
                  <a:extLst>
                    <a:ext uri="{9D8B030D-6E8A-4147-A177-3AD203B41FA5}">
                      <a16:colId xmlns:a16="http://schemas.microsoft.com/office/drawing/2014/main" xmlns="" val="3893985563"/>
                    </a:ext>
                  </a:extLst>
                </a:gridCol>
              </a:tblGrid>
              <a:tr h="340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№</a:t>
                      </a:r>
                      <a:endParaRPr lang="x-none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п/п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Наименование</a:t>
                      </a:r>
                      <a:endParaRPr lang="x-none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районов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2017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43909405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Березинский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31955172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Борисовский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701061910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Вилейский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12 (+8)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64931545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Воложинский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effectLst/>
                        </a:rPr>
                        <a:t>5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3(-2)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52827485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Дзержинский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722363731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гор. Жодино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86763363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Клецкий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3(+1)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347260017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Копыльский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60351282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Крупский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9(-1)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968946922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Логойский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702591858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Любанский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71631738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Минский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6(+1)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181462014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Молодечненский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5(+1)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5682688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Мядельский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10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996562408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Несвижский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318172197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Пуховичский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4(-1)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386899168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Слуцкий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601604812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Смолевичский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1878794839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Солигорский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4(+2)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632956340"/>
                  </a:ext>
                </a:extLst>
              </a:tr>
              <a:tr h="340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Стародорожский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76705641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Столбцовский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6(-1)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363434886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Узденский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3(-1)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499657974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Червенский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62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2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effectLst/>
                        </a:rPr>
                        <a:t>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4242413720"/>
                  </a:ext>
                </a:extLst>
              </a:tr>
              <a:tr h="226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ИТОГО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107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101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113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114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108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105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103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100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107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89" marR="28889" marT="0" marB="0"/>
                </a:tc>
                <a:extLst>
                  <a:ext uri="{0D108BD9-81ED-4DB2-BD59-A6C34878D82A}">
                    <a16:rowId xmlns:a16="http://schemas.microsoft.com/office/drawing/2014/main" xmlns="" val="2851934595"/>
                  </a:ext>
                </a:extLst>
              </a:tr>
            </a:tbl>
          </a:graphicData>
        </a:graphic>
      </p:graphicFrame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80CD4957-851F-40AB-9F10-F73444105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6987"/>
            <a:ext cx="835292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x-none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пляжей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x-none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определенных решениями районных и </a:t>
            </a:r>
            <a:r>
              <a:rPr lang="ru-RU" altLang="x-none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Жодинского</a:t>
            </a:r>
            <a:r>
              <a:rPr lang="ru-RU" altLang="x-none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городского исполнительных комитетов на 2013-2024 гг.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x-none" sz="13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345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8638110-63B7-4695-BF37-7D5776DB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E3A51CF-79BC-4844-997F-F6450BCF4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9C2B666-8C8E-4499-A526-FDDE628C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46A8AEB-4E63-4F4B-8401-3362DA91407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862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8A0034-1507-4AC9-ACEB-3A38963B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68DDDF5-2A63-47B6-BE27-9278099E4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756D1FA-6223-425B-81CD-BC870019D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8AFC3E-2B1B-41E0-82BC-AA280C3D870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58868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576D8D-DE85-41EE-8D5A-B812C822D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04D49F-3F9A-4D5A-A661-91C92E74B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9B01A55-B0E8-42F3-8EE7-053C3B7E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EBCE931-D0D2-4424-A08A-0923E723026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64854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21D624-EACE-4AF5-8FAF-ADBE25EEE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8554B08-3E43-4416-A815-D216CD9C1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A311613-CF0D-4C5B-B14B-1720B2151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570F0-2A15-47E1-A743-5D22671A75B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E1FD4FA-DFD1-49CD-A94E-715D6C3BEB4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608227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282EB108-EDE6-4B8E-957B-D4A69BF580E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787</Words>
  <Application>Microsoft Office PowerPoint</Application>
  <PresentationFormat>Экран (4:3)</PresentationFormat>
  <Paragraphs>699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Сектор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20</cp:revision>
  <dcterms:created xsi:type="dcterms:W3CDTF">2023-04-28T12:01:09Z</dcterms:created>
  <dcterms:modified xsi:type="dcterms:W3CDTF">2024-05-15T09:52:06Z</dcterms:modified>
</cp:coreProperties>
</file>