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olors6.xml" ContentType="application/vnd.ms-office.chartcolor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6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charts/style9.xml" ContentType="application/vnd.ms-office.chart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charts/style5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diagrams/quickStyle3.xml" ContentType="application/vnd.openxmlformats-officedocument.drawingml.diagramStyle+xml"/>
  <Override PartName="/ppt/charts/colors7.xml" ContentType="application/vnd.ms-office.chartcolorstyle+xml"/>
  <Override PartName="/ppt/charts/style12.xml" ContentType="application/vnd.ms-office.chartstyle+xml"/>
  <Override PartName="/ppt/charts/colors19.xml" ContentType="application/vnd.ms-office.chartcolorstyle+xml"/>
  <Override PartName="/ppt/charts/colors17.xml" ContentType="application/vnd.ms-office.chartcolorstyle+xml"/>
  <Override PartName="/ppt/charts/style21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olors15.xml" ContentType="application/vnd.ms-office.chartcolorstyle+xml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charts/colors13.xml" ContentType="application/vnd.ms-office.chartcolorstyle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charts/colors1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charts/style8.xml" ContentType="application/vnd.ms-office.chartstyle+xml"/>
  <Override PartName="/ppt/charts/colors20.xml" ContentType="application/vnd.ms-office.chartcolorstyl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iagrams/data3.xml" ContentType="application/vnd.openxmlformats-officedocument.drawingml.diagramData+xml"/>
  <Override PartName="/ppt/charts/style19.xml" ContentType="application/vnd.ms-office.chartstyle+xml"/>
  <Override PartName="/ppt/charts/style6.xml" ContentType="application/vnd.ms-office.chart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charts/style4.xml" ContentType="application/vnd.ms-office.chartstyle+xml"/>
  <Override PartName="/ppt/charts/style17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8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Override PartName="/ppt/charts/colors4.xml" ContentType="application/vnd.ms-office.chartcolorstyle+xml"/>
  <Override PartName="/ppt/charts/style20.xml" ContentType="application/vnd.ms-office.chartstyle+xml"/>
  <Default Extension="rels" ContentType="application/vnd.openxmlformats-package.relationships+xml"/>
  <Override PartName="/ppt/charts/chart15.xml" ContentType="application/vnd.openxmlformats-officedocument.drawingml.chart+xml"/>
  <Override PartName="/ppt/charts/colors14.xml" ContentType="application/vnd.ms-office.chartcolorstyl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olors21.xml" ContentType="application/vnd.ms-office.chartcolorstyle+xml"/>
  <Override PartName="/ppt/drawings/drawing9.xml" ContentType="application/vnd.openxmlformats-officedocument.drawingml.chartshapes+xml"/>
  <Override PartName="/ppt/diagrams/layout3.xml" ContentType="application/vnd.openxmlformats-officedocument.drawingml.diagramLayout+xml"/>
  <Override PartName="/ppt/charts/style7.xml" ContentType="application/vnd.ms-office.chartstyle+xml"/>
  <Override PartName="/ppt/charts/colors10.xml" ContentType="application/vnd.ms-office.chartcolorstyle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charts/style18.xml" ContentType="application/vnd.ms-office.chart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charts/style3.xml" ContentType="application/vnd.ms-office.chartstyl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charts/colors9.xml" ContentType="application/vnd.ms-office.chartcolorstyle+xml"/>
  <Override PartName="/ppt/charts/style1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622" r:id="rId2"/>
    <p:sldId id="621" r:id="rId3"/>
    <p:sldId id="584" r:id="rId4"/>
    <p:sldId id="575" r:id="rId5"/>
    <p:sldId id="566" r:id="rId6"/>
    <p:sldId id="592" r:id="rId7"/>
    <p:sldId id="582" r:id="rId8"/>
    <p:sldId id="596" r:id="rId9"/>
    <p:sldId id="581" r:id="rId10"/>
    <p:sldId id="613" r:id="rId11"/>
    <p:sldId id="614" r:id="rId12"/>
    <p:sldId id="615" r:id="rId13"/>
    <p:sldId id="594" r:id="rId14"/>
    <p:sldId id="623" r:id="rId15"/>
    <p:sldId id="616" r:id="rId16"/>
    <p:sldId id="617" r:id="rId17"/>
    <p:sldId id="618" r:id="rId18"/>
    <p:sldId id="612" r:id="rId19"/>
    <p:sldId id="624" r:id="rId20"/>
    <p:sldId id="619" r:id="rId21"/>
    <p:sldId id="59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E620A"/>
    <a:srgbClr val="D4BF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4.xlsx"/><Relationship Id="rId4" Type="http://schemas.microsoft.com/office/2011/relationships/chartStyle" Target="style9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6.xlsx"/><Relationship Id="rId4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7.xlsx"/><Relationship Id="rId4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20.xlsx"/><Relationship Id="rId4" Type="http://schemas.microsoft.com/office/2011/relationships/chartStyle" Target="style15.xm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21.xlsx"/><Relationship Id="rId4" Type="http://schemas.microsoft.com/office/2011/relationships/chartStyle" Target="style16.xm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Office_Excel22.xlsx"/><Relationship Id="rId4" Type="http://schemas.microsoft.com/office/2011/relationships/chartStyle" Target="style17.xm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23.xlsx"/><Relationship Id="rId4" Type="http://schemas.microsoft.com/office/2011/relationships/chartStyle" Target="style18.xm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Office_Excel24.xlsx"/><Relationship Id="rId4" Type="http://schemas.microsoft.com/office/2011/relationships/chartStyle" Target="style19.xm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Office_Excel25.xlsx"/><Relationship Id="rId4" Type="http://schemas.microsoft.com/office/2011/relationships/chartStyle" Target="style20.xm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Office_Excel26.xlsx"/><Relationship Id="rId4" Type="http://schemas.microsoft.com/office/2011/relationships/chartStyle" Target="style21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Office_Excel28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5.6729094290489279E-2"/>
          <c:y val="0.27973090070814549"/>
          <c:w val="0.92712300943302883"/>
          <c:h val="0.319366655820742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dPt>
            <c:idx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Брестская</c:v>
                </c:pt>
                <c:pt idx="2">
                  <c:v>Могилевская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 Минск</c:v>
                </c:pt>
                <c:pt idx="6">
                  <c:v>Витебская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5014</c:v>
                </c:pt>
                <c:pt idx="1">
                  <c:v>4171</c:v>
                </c:pt>
                <c:pt idx="2">
                  <c:v>2498</c:v>
                </c:pt>
                <c:pt idx="3">
                  <c:v>3299</c:v>
                </c:pt>
                <c:pt idx="4">
                  <c:v>2407</c:v>
                </c:pt>
                <c:pt idx="5">
                  <c:v>2517</c:v>
                </c:pt>
                <c:pt idx="6">
                  <c:v>2824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/>
        <c:axId val="96818688"/>
        <c:axId val="96820224"/>
      </c:barChart>
      <c:catAx>
        <c:axId val="96818688"/>
        <c:scaling>
          <c:orientation val="minMax"/>
        </c:scaling>
        <c:axPos val="b"/>
        <c:numFmt formatCode="General" sourceLinked="0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96820224"/>
        <c:crosses val="autoZero"/>
        <c:auto val="1"/>
        <c:lblAlgn val="ctr"/>
        <c:lblOffset val="100"/>
      </c:catAx>
      <c:valAx>
        <c:axId val="968202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9681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0.20032292888829506"/>
                  <c:y val="2.974823194794067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1418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995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1195874374210855"/>
                  <c:y val="0.1016198597175004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717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 </a:t>
                    </a:r>
                    <a:endParaRPr lang="en-US" b="1" dirty="0">
                      <a:solidFill>
                        <a:schemeClr val="bg1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30%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Полные</c:v>
                </c:pt>
                <c:pt idx="1">
                  <c:v>Неполные</c:v>
                </c:pt>
                <c:pt idx="2">
                  <c:v>Многодетные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1418</c:v>
                </c:pt>
                <c:pt idx="1">
                  <c:v>995</c:v>
                </c:pt>
                <c:pt idx="2">
                  <c:v>642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showVal val="1"/>
        </c:dLbls>
      </c:pie3DChart>
    </c:plotArea>
    <c:legend>
      <c:legendPos val="b"/>
      <c:layout>
        <c:manualLayout>
          <c:xMode val="edge"/>
          <c:yMode val="edge"/>
          <c:x val="0.26462051618547688"/>
          <c:y val="0.81927257352048344"/>
          <c:w val="0.47075896762904645"/>
          <c:h val="7.9081726572838573E-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5.6729094290489272E-2"/>
          <c:y val="0.27973090070814549"/>
          <c:w val="0.92712300943302883"/>
          <c:h val="0.319366655820742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dPt>
            <c:idx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1-C0BD-402F-91F5-18747F3486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225</c:v>
                </c:pt>
                <c:pt idx="1">
                  <c:v>357</c:v>
                </c:pt>
                <c:pt idx="2">
                  <c:v>410</c:v>
                </c:pt>
                <c:pt idx="3">
                  <c:v>515</c:v>
                </c:pt>
                <c:pt idx="4">
                  <c:v>642</c:v>
                </c:pt>
                <c:pt idx="5">
                  <c:v>717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BD-402F-91F5-18747F348629}"/>
            </c:ext>
          </c:extLst>
        </c:ser>
        <c:dLbls/>
        <c:axId val="132205568"/>
        <c:axId val="132223744"/>
      </c:barChart>
      <c:catAx>
        <c:axId val="132205568"/>
        <c:scaling>
          <c:orientation val="minMax"/>
        </c:scaling>
        <c:axPos val="b"/>
        <c:numFmt formatCode="General" sourceLinked="0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32223744"/>
        <c:crosses val="autoZero"/>
        <c:auto val="1"/>
        <c:lblAlgn val="ctr"/>
        <c:lblOffset val="100"/>
      </c:catAx>
      <c:valAx>
        <c:axId val="132223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13220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7.4828496169394881E-2"/>
                  <c:y val="8.04561381730774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-0.15567919632511071"/>
                  <c:y val="4.297219573390811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1084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7608465067017864"/>
                  <c:y val="-0.4190795326520978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2456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dLbl>
              <c:idx val="3"/>
              <c:layout>
                <c:manualLayout>
                  <c:x val="7.511139673068172E-2"/>
                  <c:y val="7.087638076214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856</a:t>
                    </a:r>
                  </a:p>
                  <a:p>
                    <a:r>
                      <a:rPr lang="en-US" dirty="0"/>
                      <a:t>17%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95-43E8-8FED-0BF30071B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 0 до 3 лет</c:v>
                </c:pt>
                <c:pt idx="1">
                  <c:v>От 3 до 7 лет</c:v>
                </c:pt>
                <c:pt idx="2">
                  <c:v>От 7 до 15 лет</c:v>
                </c:pt>
                <c:pt idx="3">
                  <c:v>От 15 до 18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</c:v>
                </c:pt>
                <c:pt idx="1">
                  <c:v>1050</c:v>
                </c:pt>
                <c:pt idx="2">
                  <c:v>2303</c:v>
                </c:pt>
                <c:pt idx="3">
                  <c:v>746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showVal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54"/>
          <c:w val="0.47075896762904645"/>
          <c:h val="7.9081726572838573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Lbls>
            <c:dLbl>
              <c:idx val="0"/>
              <c:layout>
                <c:manualLayout>
                  <c:x val="-0.16665067703795686"/>
                  <c:y val="-0.1255649534213184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2666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53%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0.20880805150569934"/>
                  <c:y val="7.595672969318069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2348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47%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 городской местности</c:v>
                </c:pt>
                <c:pt idx="1">
                  <c:v>В сельской местности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2477</c:v>
                </c:pt>
                <c:pt idx="1">
                  <c:v>2213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showVal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54"/>
          <c:w val="0.47075896762904645"/>
          <c:h val="7.9081726572838573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2.5093191994024103E-2"/>
                  <c:y val="-0.109197589156760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73E-2"/>
                  <c:y val="-0.10514267354132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/>
        <c:shape val="box"/>
        <c:axId val="116832896"/>
        <c:axId val="116928896"/>
        <c:axId val="0"/>
      </c:bar3DChart>
      <c:catAx>
        <c:axId val="116832896"/>
        <c:scaling>
          <c:orientation val="minMax"/>
        </c:scaling>
        <c:delete val="1"/>
        <c:axPos val="b"/>
        <c:numFmt formatCode="General" sourceLinked="0"/>
        <c:tickLblPos val="none"/>
        <c:crossAx val="116928896"/>
        <c:crosses val="autoZero"/>
        <c:auto val="1"/>
        <c:lblAlgn val="ctr"/>
        <c:lblOffset val="100"/>
      </c:catAx>
      <c:valAx>
        <c:axId val="1169288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168328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72"/>
          <c:y val="0.60832287574107924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dPt>
            <c:idx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1-CC3B-498D-97B1-E697C4FDE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Борисовский</c:v>
                </c:pt>
                <c:pt idx="1">
                  <c:v>Солигорский</c:v>
                </c:pt>
                <c:pt idx="2">
                  <c:v>Дзержинский</c:v>
                </c:pt>
                <c:pt idx="3">
                  <c:v>Слуцкий</c:v>
                </c:pt>
                <c:pt idx="4">
                  <c:v>Логойский</c:v>
                </c:pt>
                <c:pt idx="5">
                  <c:v>Молодечненский</c:v>
                </c:pt>
                <c:pt idx="6">
                  <c:v>Смолевичский</c:v>
                </c:pt>
                <c:pt idx="7">
                  <c:v>Копыльский</c:v>
                </c:pt>
                <c:pt idx="8">
                  <c:v>Воложинский</c:v>
                </c:pt>
                <c:pt idx="9">
                  <c:v>Минский</c:v>
                </c:pt>
                <c:pt idx="10">
                  <c:v>Стародорожский</c:v>
                </c:pt>
                <c:pt idx="11">
                  <c:v>Крупский</c:v>
                </c:pt>
                <c:pt idx="12">
                  <c:v>Мядельский</c:v>
                </c:pt>
                <c:pt idx="13">
                  <c:v>Вилейский</c:v>
                </c:pt>
                <c:pt idx="14">
                  <c:v>Любанский</c:v>
                </c:pt>
                <c:pt idx="15">
                  <c:v>Клецкий</c:v>
                </c:pt>
                <c:pt idx="16">
                  <c:v>Узденский</c:v>
                </c:pt>
                <c:pt idx="17">
                  <c:v>Столбцовский</c:v>
                </c:pt>
                <c:pt idx="18">
                  <c:v>Жодино</c:v>
                </c:pt>
                <c:pt idx="19">
                  <c:v>Червенский</c:v>
                </c:pt>
                <c:pt idx="20">
                  <c:v>Березинский</c:v>
                </c:pt>
                <c:pt idx="21">
                  <c:v>Несвижский</c:v>
                </c:pt>
                <c:pt idx="22">
                  <c:v>Пуховичский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46</c:v>
                </c:pt>
                <c:pt idx="1">
                  <c:v>46</c:v>
                </c:pt>
                <c:pt idx="2">
                  <c:v>44</c:v>
                </c:pt>
                <c:pt idx="3">
                  <c:v>34</c:v>
                </c:pt>
                <c:pt idx="4">
                  <c:v>29</c:v>
                </c:pt>
                <c:pt idx="5">
                  <c:v>29</c:v>
                </c:pt>
                <c:pt idx="6">
                  <c:v>29</c:v>
                </c:pt>
                <c:pt idx="7">
                  <c:v>24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13</c:v>
                </c:pt>
                <c:pt idx="12">
                  <c:v>13</c:v>
                </c:pt>
                <c:pt idx="13">
                  <c:v>12</c:v>
                </c:pt>
                <c:pt idx="14">
                  <c:v>12</c:v>
                </c:pt>
                <c:pt idx="15">
                  <c:v>10</c:v>
                </c:pt>
                <c:pt idx="16">
                  <c:v>9</c:v>
                </c:pt>
                <c:pt idx="17">
                  <c:v>8</c:v>
                </c:pt>
                <c:pt idx="18">
                  <c:v>7</c:v>
                </c:pt>
                <c:pt idx="19">
                  <c:v>6</c:v>
                </c:pt>
                <c:pt idx="20">
                  <c:v>4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6C0-46D7-99B4-0E45172ECBD5}"/>
            </c:ext>
          </c:extLst>
        </c:ser>
        <c:dLbls/>
        <c:axId val="117041024"/>
        <c:axId val="117042560"/>
      </c:barChart>
      <c:catAx>
        <c:axId val="117041024"/>
        <c:scaling>
          <c:orientation val="minMax"/>
        </c:scaling>
        <c:axPos val="b"/>
        <c:numFmt formatCode="General" sourceLinked="0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17042560"/>
        <c:crosses val="autoZero"/>
        <c:auto val="1"/>
        <c:lblAlgn val="ctr"/>
        <c:lblOffset val="100"/>
      </c:catAx>
      <c:valAx>
        <c:axId val="1170425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11704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57183671653741797"/>
          <c:h val="0.7810662514654952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3.8275084889014106E-2"/>
                  <c:y val="-4.26320391440908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696475437790068E-2"/>
                  <c:y val="-5.99733176541324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1956 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(62%)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/>
        <c:shape val="box"/>
        <c:axId val="117405568"/>
        <c:axId val="117407104"/>
        <c:axId val="0"/>
      </c:bar3DChart>
      <c:catAx>
        <c:axId val="117405568"/>
        <c:scaling>
          <c:orientation val="minMax"/>
        </c:scaling>
        <c:delete val="1"/>
        <c:axPos val="b"/>
        <c:numFmt formatCode="General" sourceLinked="0"/>
        <c:tickLblPos val="none"/>
        <c:crossAx val="117407104"/>
        <c:crosses val="autoZero"/>
        <c:auto val="1"/>
        <c:lblAlgn val="ctr"/>
        <c:lblOffset val="100"/>
      </c:catAx>
      <c:valAx>
        <c:axId val="117407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174055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9E-2"/>
          <c:y val="0.80613847534183902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51534289211767803"/>
          <c:h val="0.7810662514654952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4.5034458150184392E-2"/>
                  <c:y val="-4.64253518909779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3692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2C0-45C6-9039-E327F4B0BACC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C0-45C6-9039-E327F4B0BA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2C0-45C6-9039-E327F4B0BACC}"/>
              </c:ext>
            </c:extLst>
          </c:dPt>
          <c:dLbls>
            <c:dLbl>
              <c:idx val="0"/>
              <c:layout>
                <c:manualLayout>
                  <c:x val="4.6079278933652046E-2"/>
                  <c:y val="-5.92706415268804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2806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(76%)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2C0-45C6-9039-E327F4B0BACC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2C0-45C6-9039-E327F4B0BACC}"/>
            </c:ext>
          </c:extLst>
        </c:ser>
        <c:dLbls/>
        <c:shape val="box"/>
        <c:axId val="117505024"/>
        <c:axId val="117322496"/>
        <c:axId val="0"/>
      </c:bar3DChart>
      <c:catAx>
        <c:axId val="117505024"/>
        <c:scaling>
          <c:orientation val="minMax"/>
        </c:scaling>
        <c:delete val="1"/>
        <c:axPos val="b"/>
        <c:numFmt formatCode="General" sourceLinked="0"/>
        <c:tickLblPos val="none"/>
        <c:crossAx val="117322496"/>
        <c:crosses val="autoZero"/>
        <c:auto val="1"/>
        <c:lblAlgn val="ctr"/>
        <c:lblOffset val="100"/>
      </c:catAx>
      <c:valAx>
        <c:axId val="117322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175050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9E-2"/>
          <c:y val="0.80613847534183902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5.6729094290489272E-2"/>
          <c:y val="0.27973090070814549"/>
          <c:w val="0.92712300943302883"/>
          <c:h val="0.319366655820742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dPt>
            <c:idx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Гомельская</c:v>
                </c:pt>
                <c:pt idx="2">
                  <c:v>Витебская</c:v>
                </c:pt>
                <c:pt idx="3">
                  <c:v>Гродненская</c:v>
                </c:pt>
                <c:pt idx="4">
                  <c:v>Брестская</c:v>
                </c:pt>
                <c:pt idx="5">
                  <c:v>г. Минск</c:v>
                </c:pt>
                <c:pt idx="6">
                  <c:v>Могилевская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404</c:v>
                </c:pt>
                <c:pt idx="1">
                  <c:v>320</c:v>
                </c:pt>
                <c:pt idx="2">
                  <c:v>297</c:v>
                </c:pt>
                <c:pt idx="3">
                  <c:v>272</c:v>
                </c:pt>
                <c:pt idx="4">
                  <c:v>246</c:v>
                </c:pt>
                <c:pt idx="5">
                  <c:v>227</c:v>
                </c:pt>
                <c:pt idx="6">
                  <c:v>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/>
        <c:axId val="113713536"/>
        <c:axId val="117672960"/>
      </c:barChart>
      <c:catAx>
        <c:axId val="113713536"/>
        <c:scaling>
          <c:orientation val="minMax"/>
        </c:scaling>
        <c:axPos val="b"/>
        <c:numFmt formatCode="General" sourceLinked="0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17672960"/>
        <c:crosses val="autoZero"/>
        <c:auto val="1"/>
        <c:lblAlgn val="ctr"/>
        <c:lblOffset val="100"/>
      </c:catAx>
      <c:valAx>
        <c:axId val="1176729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11371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2.5093163767711452E-2"/>
                  <c:y val="-0.148880679924452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1951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8E-2"/>
                  <c:y val="-0.155247680813243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1783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/>
        <c:shape val="box"/>
        <c:axId val="134233472"/>
        <c:axId val="134247552"/>
        <c:axId val="0"/>
      </c:bar3DChart>
      <c:catAx>
        <c:axId val="134233472"/>
        <c:scaling>
          <c:orientation val="minMax"/>
        </c:scaling>
        <c:delete val="1"/>
        <c:axPos val="b"/>
        <c:numFmt formatCode="General" sourceLinked="0"/>
        <c:tickLblPos val="none"/>
        <c:crossAx val="134247552"/>
        <c:crosses val="autoZero"/>
        <c:auto val="1"/>
        <c:lblAlgn val="ctr"/>
        <c:lblOffset val="100"/>
      </c:catAx>
      <c:valAx>
        <c:axId val="134247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3423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2.5093163767711452E-2"/>
                  <c:y val="-0.148880679924452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22 784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8E-2"/>
                  <c:y val="-0.155247680813243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10 776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/>
        <c:shape val="box"/>
        <c:axId val="98960128"/>
        <c:axId val="98961664"/>
        <c:axId val="0"/>
      </c:bar3DChart>
      <c:catAx>
        <c:axId val="98960128"/>
        <c:scaling>
          <c:orientation val="minMax"/>
        </c:scaling>
        <c:delete val="1"/>
        <c:axPos val="b"/>
        <c:numFmt formatCode="General" sourceLinked="0"/>
        <c:tickLblPos val="none"/>
        <c:crossAx val="98961664"/>
        <c:crosses val="autoZero"/>
        <c:auto val="1"/>
        <c:lblAlgn val="ctr"/>
        <c:lblOffset val="100"/>
      </c:catAx>
      <c:valAx>
        <c:axId val="989616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9896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Приюты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2.5093191994024103E-2"/>
                  <c:y val="-0.109197589156760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Воспитанники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0507609588094469E-2"/>
                  <c:y val="-0.112575851015076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232 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(81%)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/>
        <c:shape val="box"/>
        <c:axId val="134421888"/>
        <c:axId val="134448256"/>
        <c:axId val="0"/>
      </c:bar3DChart>
      <c:catAx>
        <c:axId val="134421888"/>
        <c:scaling>
          <c:orientation val="minMax"/>
        </c:scaling>
        <c:delete val="1"/>
        <c:axPos val="b"/>
        <c:numFmt formatCode="General" sourceLinked="0"/>
        <c:tickLblPos val="none"/>
        <c:crossAx val="134448256"/>
        <c:crosses val="autoZero"/>
        <c:auto val="1"/>
        <c:lblAlgn val="ctr"/>
        <c:lblOffset val="100"/>
      </c:catAx>
      <c:valAx>
        <c:axId val="134448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3442188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72"/>
          <c:y val="0.60832287574107924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2.5093191994024103E-2"/>
                  <c:y val="-0.109197589156760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752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Родителей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73E-2"/>
                  <c:y val="-0.10514267354132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471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/>
        <c:shape val="box"/>
        <c:axId val="143014912"/>
        <c:axId val="143037184"/>
        <c:axId val="0"/>
      </c:bar3DChart>
      <c:catAx>
        <c:axId val="143014912"/>
        <c:scaling>
          <c:orientation val="minMax"/>
        </c:scaling>
        <c:delete val="1"/>
        <c:axPos val="b"/>
        <c:numFmt formatCode="General" sourceLinked="0"/>
        <c:tickLblPos val="none"/>
        <c:crossAx val="143037184"/>
        <c:crosses val="autoZero"/>
        <c:auto val="1"/>
        <c:lblAlgn val="ctr"/>
        <c:lblOffset val="100"/>
      </c:catAx>
      <c:valAx>
        <c:axId val="1430371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4301491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72"/>
          <c:y val="0.60832287574107924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-5.6375353348697308E-3"/>
                  <c:y val="-8.41775643571261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/>
                      <a:t>196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744090488914596"/>
                      <c:h val="8.575050277791483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5.3374059733127505E-2"/>
                  <c:y val="-2.4080552112081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768224353291114"/>
                      <c:h val="5.50783760816754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382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/>
        <c:shape val="box"/>
        <c:axId val="144590336"/>
        <c:axId val="144591872"/>
        <c:axId val="0"/>
      </c:bar3DChart>
      <c:catAx>
        <c:axId val="144590336"/>
        <c:scaling>
          <c:orientation val="minMax"/>
        </c:scaling>
        <c:delete val="1"/>
        <c:axPos val="b"/>
        <c:numFmt formatCode="General" sourceLinked="0"/>
        <c:tickLblPos val="none"/>
        <c:crossAx val="144591872"/>
        <c:crosses val="autoZero"/>
        <c:auto val="1"/>
        <c:lblAlgn val="ctr"/>
        <c:lblOffset val="100"/>
      </c:catAx>
      <c:valAx>
        <c:axId val="1445918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445903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41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4.1812576026455897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311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EE-4530-9CA6-1BAE293F66A6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3EE-4530-9CA6-1BAE293F66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Детских домов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3EE-4530-9CA6-1BAE293F66A6}"/>
              </c:ext>
            </c:extLst>
          </c:dPt>
          <c:dLbls>
            <c:dLbl>
              <c:idx val="0"/>
              <c:layout>
                <c:manualLayout>
                  <c:x val="4.7791678295532873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EE-4530-9CA6-1BAE293F66A6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3EE-4530-9CA6-1BAE293F66A6}"/>
            </c:ext>
          </c:extLst>
        </c:ser>
        <c:dLbls/>
        <c:shape val="box"/>
        <c:axId val="144532608"/>
        <c:axId val="144534144"/>
        <c:axId val="0"/>
      </c:bar3DChart>
      <c:catAx>
        <c:axId val="144532608"/>
        <c:scaling>
          <c:orientation val="minMax"/>
        </c:scaling>
        <c:delete val="1"/>
        <c:axPos val="b"/>
        <c:numFmt formatCode="General" sourceLinked="0"/>
        <c:tickLblPos val="none"/>
        <c:crossAx val="144534144"/>
        <c:crosses val="autoZero"/>
        <c:auto val="1"/>
        <c:lblAlgn val="ctr"/>
        <c:lblOffset val="100"/>
      </c:catAx>
      <c:valAx>
        <c:axId val="1445341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44532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41"/>
          <c:w val="0.59697754228381505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4.1812576026455897E-2"/>
                  <c:y val="-2.1562953591243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1240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511-4454-92F2-EA810D5B2614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1240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11-4454-92F2-EA810D5B26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511-4454-92F2-EA810D5B2614}"/>
              </c:ext>
            </c:extLst>
          </c:dPt>
          <c:dLbls>
            <c:dLbl>
              <c:idx val="0"/>
              <c:layout>
                <c:manualLayout>
                  <c:x val="4.7791678295532873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511-4454-92F2-EA810D5B2614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970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511-4454-92F2-EA810D5B2614}"/>
            </c:ext>
          </c:extLst>
        </c:ser>
        <c:dLbls/>
        <c:shape val="box"/>
        <c:axId val="143434496"/>
        <c:axId val="143436032"/>
        <c:axId val="0"/>
      </c:bar3DChart>
      <c:catAx>
        <c:axId val="143434496"/>
        <c:scaling>
          <c:orientation val="minMax"/>
        </c:scaling>
        <c:delete val="1"/>
        <c:axPos val="b"/>
        <c:numFmt formatCode="General" sourceLinked="0"/>
        <c:tickLblPos val="none"/>
        <c:crossAx val="143436032"/>
        <c:crosses val="autoZero"/>
        <c:auto val="1"/>
        <c:lblAlgn val="ctr"/>
        <c:lblOffset val="100"/>
      </c:catAx>
      <c:valAx>
        <c:axId val="1434360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434344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41"/>
          <c:w val="0.43839381441809083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7E-2"/>
          <c:y val="7.7602488612376411E-2"/>
          <c:w val="0.9756237563486625"/>
          <c:h val="0.6415809354516165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Lbls>
            <c:dLbl>
              <c:idx val="0"/>
              <c:layout>
                <c:manualLayout>
                  <c:x val="4.1812576026455897E-2"/>
                  <c:y val="-2.3753819783832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8-47B9-B260-3E03483E064F}"/>
                </c:ext>
              </c:extLst>
            </c:dLbl>
            <c:dLbl>
              <c:idx val="1"/>
              <c:layout>
                <c:manualLayout>
                  <c:x val="2.2942318739652159E-2"/>
                  <c:y val="-6.1690876490129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58-47B9-B260-3E03483E06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Деревней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058-47B9-B260-3E03483E064F}"/>
              </c:ext>
            </c:extLst>
          </c:dPt>
          <c:dLbls>
            <c:dLbl>
              <c:idx val="0"/>
              <c:layout>
                <c:manualLayout>
                  <c:x val="4.7791678295532873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058-47B9-B260-3E03483E064F}"/>
                </c:ext>
              </c:extLst>
            </c:dLbl>
            <c:dLbl>
              <c:idx val="1"/>
              <c:layout>
                <c:manualLayout>
                  <c:x val="3.0470276337859484E-2"/>
                  <c:y val="-7.8827298536683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058-47B9-B260-3E03483E064F}"/>
            </c:ext>
          </c:extLst>
        </c:ser>
        <c:dLbls/>
        <c:shape val="box"/>
        <c:axId val="143626624"/>
        <c:axId val="143628160"/>
        <c:axId val="0"/>
      </c:bar3DChart>
      <c:catAx>
        <c:axId val="143626624"/>
        <c:scaling>
          <c:orientation val="minMax"/>
        </c:scaling>
        <c:delete val="1"/>
        <c:axPos val="b"/>
        <c:numFmt formatCode="General" sourceLinked="0"/>
        <c:tickLblPos val="none"/>
        <c:crossAx val="143628160"/>
        <c:crosses val="autoZero"/>
        <c:auto val="1"/>
        <c:lblAlgn val="ctr"/>
        <c:lblOffset val="100"/>
      </c:catAx>
      <c:valAx>
        <c:axId val="143628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43626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41"/>
          <c:w val="0.56796798068467269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floor>
      <c:spPr>
        <a:noFill/>
        <a:ln w="25400" cap="flat" cmpd="sng" algn="ctr">
          <a:noFill/>
          <a:prstDash val="solid"/>
          <a:round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lt1">
                  <a:shade val="95000"/>
                  <a:satMod val="105000"/>
                </a:schemeClr>
              </a:contourClr>
            </a:sp3d>
          </c:spPr>
          <c:dPt>
            <c:idx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C9A-4937-AE37-D72F45031CB6}"/>
              </c:ext>
            </c:extLst>
          </c:dPt>
          <c:dPt>
            <c:idx val="1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9A-4937-AE37-D72F45031CB6}"/>
              </c:ext>
            </c:extLst>
          </c:dPt>
          <c:dLbls>
            <c:dLbl>
              <c:idx val="0"/>
              <c:layout>
                <c:manualLayout>
                  <c:x val="6.8354091510707343E-2"/>
                  <c:y val="-4.207572703211957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64,4</a:t>
                    </a:r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C9A-4937-AE37-D72F45031CB6}"/>
                </c:ext>
              </c:extLst>
            </c:dLbl>
            <c:dLbl>
              <c:idx val="1"/>
              <c:layout>
                <c:manualLayout>
                  <c:x val="4.5809409791319936E-2"/>
                  <c:y val="-3.8313649034544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65,7</a:t>
                    </a:r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C9A-4937-AE37-D72F45031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45200</c:v>
                </c:pt>
                <c:pt idx="1">
                  <c:v>45566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9A-4937-AE37-D72F45031CB6}"/>
            </c:ext>
          </c:extLst>
        </c:ser>
        <c:dLbls/>
        <c:gapDepth val="148"/>
        <c:shape val="box"/>
        <c:axId val="143989760"/>
        <c:axId val="143999744"/>
        <c:axId val="0"/>
      </c:bar3DChart>
      <c:dateAx>
        <c:axId val="143989760"/>
        <c:scaling>
          <c:orientation val="minMax"/>
        </c:scaling>
        <c:delete val="1"/>
        <c:axPos val="b"/>
        <c:numFmt formatCode="General" sourceLinked="0"/>
        <c:tickLblPos val="none"/>
        <c:crossAx val="143999744"/>
        <c:crosses val="autoZero"/>
        <c:auto val="1"/>
        <c:lblOffset val="100"/>
        <c:baseTimeUnit val="years"/>
      </c:dateAx>
      <c:valAx>
        <c:axId val="143999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14398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spPr>
            <a:solidFill>
              <a:srgbClr val="0E620A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479</c:v>
                </c:pt>
                <c:pt idx="1">
                  <c:v>2668</c:v>
                </c:pt>
                <c:pt idx="2">
                  <c:v>1016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B5-4467-BDD6-2C336A3BD2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370</c:v>
                </c:pt>
                <c:pt idx="1">
                  <c:v>3205</c:v>
                </c:pt>
                <c:pt idx="2">
                  <c:v>1137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B5-4467-BDD6-2C336A3BD22D}"/>
            </c:ext>
          </c:extLst>
        </c:ser>
        <c:dLbls/>
        <c:axId val="144026240"/>
        <c:axId val="144068992"/>
      </c:barChart>
      <c:catAx>
        <c:axId val="144026240"/>
        <c:scaling>
          <c:orientation val="minMax"/>
        </c:scaling>
        <c:axPos val="b"/>
        <c:numFmt formatCode="General" sourceLinked="0"/>
        <c:tickLblPos val="nextTo"/>
        <c:crossAx val="144068992"/>
        <c:crosses val="autoZero"/>
        <c:auto val="1"/>
        <c:lblAlgn val="ctr"/>
        <c:lblOffset val="100"/>
      </c:catAx>
      <c:valAx>
        <c:axId val="14406899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44026240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7E-4085-9CBD-1C4D92B335D9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2-F37E-4085-9CBD-1C4D92B335D9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3-F37E-4085-9CBD-1C4D92B335D9}"/>
              </c:ext>
            </c:extLst>
          </c:dPt>
          <c:dLbls>
            <c:dLbl>
              <c:idx val="0"/>
              <c:layout>
                <c:manualLayout>
                  <c:x val="-0.46423440377468805"/>
                  <c:y val="-0.1275467819445996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636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15,3%</a:t>
                    </a:r>
                    <a:endParaRPr lang="en-US" dirty="0">
                      <a:latin typeface="+mn-lt"/>
                    </a:endParaRPr>
                  </a:p>
                </c:rich>
              </c:tx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37E-4085-9CBD-1C4D92B335D9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E-4085-9CBD-1C4D92B33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713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17,1%</a:t>
                    </a:r>
                    <a:endParaRPr lang="en-US" dirty="0">
                      <a:latin typeface="+mn-lt"/>
                    </a:endParaRPr>
                  </a:p>
                </c:rich>
              </c:tx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37E-4085-9CBD-1C4D92B335D9}"/>
                </c:ext>
              </c:extLst>
            </c:dLbl>
            <c:dLbl>
              <c:idx val="3"/>
              <c:layout>
                <c:manualLayout>
                  <c:x val="3.424426026446066E-2"/>
                  <c:y val="0.1025704163773897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152 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3,65%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2E6-4719-B538-7A31B2C03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Низкий доход у родителей</c:v>
                </c:pt>
                <c:pt idx="1">
                  <c:v>Возмещают расходы в отношении 3-х и более детей</c:v>
                </c:pt>
                <c:pt idx="2">
                  <c:v>Находятся в местах лишения свободы</c:v>
                </c:pt>
                <c:pt idx="3">
                  <c:v>Проживают за пределами Республики Беларусь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2094</c:v>
                </c:pt>
                <c:pt idx="1">
                  <c:v>636</c:v>
                </c:pt>
                <c:pt idx="2">
                  <c:v>759</c:v>
                </c:pt>
                <c:pt idx="3">
                  <c:v>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37E-4085-9CBD-1C4D92B335D9}"/>
            </c:ext>
          </c:extLst>
        </c:ser>
        <c:dLbls>
          <c:showPercent val="1"/>
        </c:dLbls>
      </c:pie3DChart>
    </c:plotArea>
    <c:legend>
      <c:legendPos val="r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 в области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285879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E46-4927-98A0-1223595E3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 в области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E46-4927-98A0-1223595E34B7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186602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E46-4927-98A0-1223595E34B7}"/>
            </c:ext>
          </c:extLst>
        </c:ser>
        <c:dLbls/>
        <c:shape val="box"/>
        <c:axId val="99811328"/>
        <c:axId val="99812864"/>
        <c:axId val="0"/>
      </c:bar3DChart>
      <c:catAx>
        <c:axId val="99811328"/>
        <c:scaling>
          <c:orientation val="minMax"/>
        </c:scaling>
        <c:delete val="1"/>
        <c:axPos val="b"/>
        <c:numFmt formatCode="General" sourceLinked="0"/>
        <c:tickLblPos val="none"/>
        <c:crossAx val="99812864"/>
        <c:crosses val="autoZero"/>
        <c:auto val="1"/>
        <c:lblAlgn val="ctr"/>
        <c:lblOffset val="100"/>
      </c:catAx>
      <c:valAx>
        <c:axId val="998128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9981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64934959340031E-2"/>
          <c:y val="0.85151149635368528"/>
          <c:w val="0.94474426676605838"/>
          <c:h val="0.134071214309521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32-4AF6-851E-596C9B42B1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F32-4AF6-851E-596C9B42B146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32-4AF6-851E-596C9B42B146}"/>
            </c:ext>
          </c:extLst>
        </c:ser>
        <c:dLbls/>
        <c:shape val="box"/>
        <c:axId val="113592192"/>
        <c:axId val="113593728"/>
        <c:axId val="0"/>
      </c:bar3DChart>
      <c:catAx>
        <c:axId val="113592192"/>
        <c:scaling>
          <c:orientation val="minMax"/>
        </c:scaling>
        <c:delete val="1"/>
        <c:axPos val="b"/>
        <c:numFmt formatCode="General" sourceLinked="0"/>
        <c:tickLblPos val="none"/>
        <c:crossAx val="113593728"/>
        <c:crosses val="autoZero"/>
        <c:auto val="1"/>
        <c:lblAlgn val="ctr"/>
        <c:lblOffset val="100"/>
      </c:catAx>
      <c:valAx>
        <c:axId val="1135937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13592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9E-2"/>
          <c:y val="0.85870167058463376"/>
          <c:w val="0.92727002525684943"/>
          <c:h val="0.119617205821011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несовершеннолетних,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52-4A5D-B8D9-F8E4D2B2BE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dPt>
            <c:idx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352-4A5D-B8D9-F8E4D2B2BE89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352-4A5D-B8D9-F8E4D2B2BE89}"/>
            </c:ext>
          </c:extLst>
        </c:ser>
        <c:dLbls/>
        <c:shape val="box"/>
        <c:axId val="107682432"/>
        <c:axId val="107684224"/>
        <c:axId val="0"/>
      </c:bar3DChart>
      <c:catAx>
        <c:axId val="107682432"/>
        <c:scaling>
          <c:orientation val="minMax"/>
        </c:scaling>
        <c:delete val="1"/>
        <c:axPos val="b"/>
        <c:numFmt formatCode="General" sourceLinked="0"/>
        <c:tickLblPos val="none"/>
        <c:crossAx val="107684224"/>
        <c:crosses val="autoZero"/>
        <c:auto val="1"/>
        <c:lblAlgn val="ctr"/>
        <c:lblOffset val="100"/>
      </c:catAx>
      <c:valAx>
        <c:axId val="1076842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tickLblPos val="none"/>
        <c:crossAx val="10768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9E-2"/>
          <c:y val="0.85870167058463376"/>
          <c:w val="0.92727002525684943"/>
          <c:h val="0.119617205821011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5.6729120200094685E-2"/>
          <c:y val="3.3708198184741273E-2"/>
          <c:w val="0.92712300943302883"/>
          <c:h val="0.510379721525456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dPt>
            <c:idx val="23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A72-48E3-9ECC-8AFE48F48E6B}"/>
              </c:ext>
            </c:extLst>
          </c:dPt>
          <c:dLbls>
            <c:dLbl>
              <c:idx val="23"/>
              <c:layout>
                <c:manualLayout>
                  <c:x val="0"/>
                  <c:y val="-1.872677676930071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4960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A72-48E3-9ECC-8AFE48F48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Борисовский</c:v>
                </c:pt>
                <c:pt idx="1">
                  <c:v>Солигорский</c:v>
                </c:pt>
                <c:pt idx="2">
                  <c:v>Слуцкий</c:v>
                </c:pt>
                <c:pt idx="3">
                  <c:v>Молодечненский</c:v>
                </c:pt>
                <c:pt idx="4">
                  <c:v>Минский</c:v>
                </c:pt>
                <c:pt idx="5">
                  <c:v>Дзержинский</c:v>
                </c:pt>
                <c:pt idx="6">
                  <c:v>Жодино</c:v>
                </c:pt>
                <c:pt idx="7">
                  <c:v>Смолевичский</c:v>
                </c:pt>
                <c:pt idx="8">
                  <c:v>Столбцовский</c:v>
                </c:pt>
                <c:pt idx="9">
                  <c:v>Крупский</c:v>
                </c:pt>
                <c:pt idx="10">
                  <c:v>Вилейский</c:v>
                </c:pt>
                <c:pt idx="11">
                  <c:v>Любанский</c:v>
                </c:pt>
                <c:pt idx="12">
                  <c:v>Воложинский</c:v>
                </c:pt>
                <c:pt idx="13">
                  <c:v>Пуховичский</c:v>
                </c:pt>
                <c:pt idx="14">
                  <c:v>Червенский</c:v>
                </c:pt>
                <c:pt idx="15">
                  <c:v>Стародорожский</c:v>
                </c:pt>
                <c:pt idx="16">
                  <c:v>Мядельский</c:v>
                </c:pt>
                <c:pt idx="17">
                  <c:v>Копыльский</c:v>
                </c:pt>
                <c:pt idx="18">
                  <c:v>Логойский</c:v>
                </c:pt>
                <c:pt idx="19">
                  <c:v>Клецкий</c:v>
                </c:pt>
                <c:pt idx="20">
                  <c:v>Березинский</c:v>
                </c:pt>
                <c:pt idx="21">
                  <c:v>Узденский</c:v>
                </c:pt>
                <c:pt idx="22">
                  <c:v>Несвижский</c:v>
                </c:pt>
                <c:pt idx="23">
                  <c:v>Всего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609</c:v>
                </c:pt>
                <c:pt idx="1">
                  <c:v>496</c:v>
                </c:pt>
                <c:pt idx="2">
                  <c:v>396</c:v>
                </c:pt>
                <c:pt idx="3">
                  <c:v>386</c:v>
                </c:pt>
                <c:pt idx="4">
                  <c:v>300</c:v>
                </c:pt>
                <c:pt idx="5">
                  <c:v>284</c:v>
                </c:pt>
                <c:pt idx="6">
                  <c:v>253</c:v>
                </c:pt>
                <c:pt idx="7">
                  <c:v>211</c:v>
                </c:pt>
                <c:pt idx="8">
                  <c:v>182</c:v>
                </c:pt>
                <c:pt idx="9">
                  <c:v>175</c:v>
                </c:pt>
                <c:pt idx="10">
                  <c:v>172</c:v>
                </c:pt>
                <c:pt idx="11">
                  <c:v>165</c:v>
                </c:pt>
                <c:pt idx="12">
                  <c:v>152</c:v>
                </c:pt>
                <c:pt idx="13">
                  <c:v>152</c:v>
                </c:pt>
                <c:pt idx="14">
                  <c:v>149</c:v>
                </c:pt>
                <c:pt idx="15">
                  <c:v>145</c:v>
                </c:pt>
                <c:pt idx="16">
                  <c:v>140</c:v>
                </c:pt>
                <c:pt idx="17">
                  <c:v>120</c:v>
                </c:pt>
                <c:pt idx="18">
                  <c:v>118</c:v>
                </c:pt>
                <c:pt idx="19">
                  <c:v>113</c:v>
                </c:pt>
                <c:pt idx="20">
                  <c:v>91</c:v>
                </c:pt>
                <c:pt idx="21">
                  <c:v>78</c:v>
                </c:pt>
                <c:pt idx="22">
                  <c:v>73</c:v>
                </c:pt>
                <c:pt idx="23">
                  <c:v>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8B-4C07-AA1D-1BDD3916706A}"/>
            </c:ext>
          </c:extLst>
        </c:ser>
        <c:dLbls/>
        <c:axId val="113714304"/>
        <c:axId val="113715840"/>
      </c:barChart>
      <c:catAx>
        <c:axId val="113714304"/>
        <c:scaling>
          <c:orientation val="minMax"/>
        </c:scaling>
        <c:axPos val="b"/>
        <c:numFmt formatCode="General" sourceLinked="0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13715840"/>
        <c:crosses val="autoZero"/>
        <c:auto val="1"/>
        <c:lblAlgn val="ctr"/>
        <c:lblOffset val="100"/>
      </c:catAx>
      <c:valAx>
        <c:axId val="1137158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11371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6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сигналов</c:v>
                </c:pt>
              </c:strCache>
            </c:strRef>
          </c:tx>
          <c:spPr>
            <a:solidFill>
              <a:srgbClr val="0E620A"/>
            </a:solidFill>
          </c:spPr>
          <c:dLbls>
            <c:dLbl>
              <c:idx val="0"/>
              <c:layout>
                <c:manualLayout>
                  <c:x val="3.13383731198607E-2"/>
                  <c:y val="-7.51466741744469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6364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065-4A8D-BBA3-AC80693CB052}"/>
                </c:ext>
              </c:extLst>
            </c:dLbl>
            <c:dLbl>
              <c:idx val="1"/>
              <c:layout>
                <c:manualLayout>
                  <c:x val="3.0609545719393623E-2"/>
                  <c:y val="-7.776806738507978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6790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Лист1!$B$2:$B$3</c:f>
              <c:numCache>
                <c:formatCode>0_ ;\-0\ </c:formatCode>
                <c:ptCount val="2"/>
                <c:pt idx="0">
                  <c:v>5572</c:v>
                </c:pt>
                <c:pt idx="1">
                  <c:v>6364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65-4A8D-BBA3-AC80693CB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Подтвердилось</c:v>
                </c:pt>
              </c:strCache>
            </c:strRef>
          </c:tx>
          <c:spPr>
            <a:solidFill>
              <a:srgbClr val="726056"/>
            </a:solidFill>
          </c:spPr>
          <c:dLbls>
            <c:dLbl>
              <c:idx val="0"/>
              <c:layout>
                <c:manualLayout>
                  <c:x val="3.2067114441740291E-2"/>
                  <c:y val="-0.11272011446612758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1792</a:t>
                    </a:r>
                  </a:p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28%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 </a:t>
                    </a:r>
                    <a:endParaRPr lang="en-US" sz="20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065-4A8D-BBA3-AC80693CB052}"/>
                </c:ext>
              </c:extLst>
            </c:dLbl>
            <c:dLbl>
              <c:idx val="1"/>
              <c:layout>
                <c:manualLayout>
                  <c:x val="3.8626302810181826E-2"/>
                  <c:y val="-6.815642988536875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1833</a:t>
                    </a:r>
                  </a:p>
                  <a:p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27%   </a:t>
                    </a:r>
                    <a:endParaRPr lang="en-US" dirty="0">
                      <a:latin typeface="+mn-lt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065-4A8D-BBA3-AC80693CB052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Лист1!$C$2:$C$3</c:f>
              <c:numCache>
                <c:formatCode>_-* #\ ##0_р_._-;\-* #\ ##0_р_._-;_-* "-"??_р_._-;_-@_-</c:formatCode>
                <c:ptCount val="2"/>
                <c:pt idx="0">
                  <c:v>1321</c:v>
                </c:pt>
                <c:pt idx="1">
                  <c:v>1792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065-4A8D-BBA3-AC80693CB052}"/>
            </c:ext>
          </c:extLst>
        </c:ser>
        <c:dLbls/>
        <c:shape val="box"/>
        <c:axId val="114855296"/>
        <c:axId val="114873472"/>
        <c:axId val="0"/>
      </c:bar3DChart>
      <c:catAx>
        <c:axId val="114855296"/>
        <c:scaling>
          <c:orientation val="minMax"/>
        </c:scaling>
        <c:delete val="1"/>
        <c:axPos val="b"/>
        <c:numFmt formatCode="General" sourceLinked="0"/>
        <c:tickLblPos val="none"/>
        <c:crossAx val="114873472"/>
        <c:crosses val="autoZero"/>
        <c:auto val="1"/>
        <c:lblAlgn val="ctr"/>
        <c:lblOffset val="100"/>
      </c:catAx>
      <c:valAx>
        <c:axId val="114873472"/>
        <c:scaling>
          <c:orientation val="minMax"/>
        </c:scaling>
        <c:delete val="1"/>
        <c:axPos val="l"/>
        <c:majorGridlines/>
        <c:numFmt formatCode="0_ ;\-0\ " sourceLinked="1"/>
        <c:tickLblPos val="none"/>
        <c:crossAx val="11485529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 b="1">
              <a:latin typeface="+mn-lt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2.6462366161811652E-2"/>
          <c:y val="0.26873800542746512"/>
          <c:w val="0.92712300943302883"/>
          <c:h val="0.319366655820742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dPt>
            <c:idx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1-99E1-40C1-B986-FA8FF38887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9 месяцев 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2172</c:v>
                </c:pt>
                <c:pt idx="1">
                  <c:v>3373</c:v>
                </c:pt>
                <c:pt idx="2">
                  <c:v>3624</c:v>
                </c:pt>
                <c:pt idx="3">
                  <c:v>4084</c:v>
                </c:pt>
                <c:pt idx="4">
                  <c:v>5252</c:v>
                </c:pt>
                <c:pt idx="5">
                  <c:v>4050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9E1-40C1-B986-FA8FF3888794}"/>
            </c:ext>
          </c:extLst>
        </c:ser>
        <c:dLbls/>
        <c:axId val="114985216"/>
        <c:axId val="114995200"/>
      </c:barChart>
      <c:catAx>
        <c:axId val="114985216"/>
        <c:scaling>
          <c:orientation val="minMax"/>
        </c:scaling>
        <c:axPos val="b"/>
        <c:numFmt formatCode="General" sourceLinked="0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14995200"/>
        <c:crosses val="autoZero"/>
        <c:auto val="1"/>
        <c:lblAlgn val="ctr"/>
        <c:lblOffset val="100"/>
      </c:catAx>
      <c:valAx>
        <c:axId val="114995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tickLblPos val="none"/>
        <c:crossAx val="11498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8085999497799355E-2"/>
          <c:y val="9.8136094930389453E-2"/>
          <c:w val="0.42225420916098466"/>
          <c:h val="0.901863905069610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E620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69-49FE-AD8A-4D206632CDA7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69-49FE-AD8A-4D206632CDA7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69-49FE-AD8A-4D206632CDA7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69-49FE-AD8A-4D206632CDA7}"/>
              </c:ext>
            </c:extLst>
          </c:dPt>
          <c:dLbls>
            <c:dLbl>
              <c:idx val="0"/>
              <c:layout>
                <c:manualLayout>
                  <c:x val="-0.15206429891535858"/>
                  <c:y val="7.710693173102029E-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2238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(44,6%)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69-49FE-AD8A-4D206632CDA7}"/>
                </c:ext>
              </c:extLst>
            </c:dLbl>
            <c:dLbl>
              <c:idx val="1"/>
              <c:layout>
                <c:manualLayout>
                  <c:x val="7.6579143338669733E-2"/>
                  <c:y val="-0.193935616171960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1882 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(37,5%)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69-49FE-AD8A-4D206632CDA7}"/>
                </c:ext>
              </c:extLst>
            </c:dLbl>
            <c:dLbl>
              <c:idx val="2"/>
              <c:layout>
                <c:manualLayout>
                  <c:x val="0.11596270276998567"/>
                  <c:y val="0.1028092423080270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1057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(28%)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69-49FE-AD8A-4D206632CDA7}"/>
                </c:ext>
              </c:extLst>
            </c:dLbl>
            <c:dLbl>
              <c:idx val="3"/>
              <c:layout>
                <c:manualLayout>
                  <c:x val="4.9506219578849174E-2"/>
                  <c:y val="0.12150164783639716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366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(7,3%)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69-49FE-AD8A-4D206632CDA7}"/>
                </c:ext>
              </c:extLst>
            </c:dLbl>
            <c:dLbl>
              <c:idx val="4"/>
              <c:layout>
                <c:manualLayout>
                  <c:x val="1.3127853143771961E-2"/>
                  <c:y val="0.12150183181857739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fld id="{F35C56EF-3E5C-40CF-8668-0A5B7CBB0E28}" type="VALUE">
                      <a:rPr lang="en-US" sz="1400" smtClean="0"/>
                      <a:pPr>
                        <a:defRPr sz="1400" b="1" i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1400" dirty="0"/>
                      <a:t>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dirty="0"/>
                      <a:t>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37C-4438-9864-6A30EFFDF2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i="0" baseline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Потребление родителями алокогольных напитков</c:v>
                </c:pt>
                <c:pt idx="1">
                  <c:v>Привлечение родителей к ответственности</c:v>
                </c:pt>
                <c:pt idx="2">
                  <c:v>Несоответствие жилых помещений правилам ПБ</c:v>
                </c:pt>
                <c:pt idx="3">
                  <c:v>Систематическое невыполнение родителями рекомендаций медицинских работников</c:v>
                </c:pt>
                <c:pt idx="4">
                  <c:v>Родители не работают более трех месяцев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2238</c:v>
                </c:pt>
                <c:pt idx="1">
                  <c:v>1882</c:v>
                </c:pt>
                <c:pt idx="2">
                  <c:v>1057</c:v>
                </c:pt>
                <c:pt idx="3">
                  <c:v>366</c:v>
                </c:pt>
                <c:pt idx="4">
                  <c:v>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76-4B15-A298-31E926E45FA0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5147449307233"/>
          <c:y val="9.2711564328725349E-2"/>
          <c:w val="0.38728407201195986"/>
          <c:h val="0.90728843567127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85000"/>
            </a:lnSpc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1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На заседаниях координационного совета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09.02.2024</a:t>
          </a:r>
        </a:p>
        <a:p>
          <a:pPr algn="ctr"/>
          <a:r>
            <a:rPr lang="ru-RU" sz="2000" dirty="0"/>
            <a:t>15.05.2024</a:t>
          </a:r>
        </a:p>
        <a:p>
          <a:pPr algn="ctr"/>
          <a:r>
            <a:rPr lang="ru-RU" sz="2000" dirty="0"/>
            <a:t>12.06.2024</a:t>
          </a:r>
        </a:p>
        <a:p>
          <a:pPr algn="ctr"/>
          <a:r>
            <a:rPr lang="ru-RU" sz="2000" dirty="0"/>
            <a:t>10.12.2024</a:t>
          </a:r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  <dgm:t>
        <a:bodyPr/>
        <a:lstStyle/>
        <a:p>
          <a:endParaRPr lang="ru-RU"/>
        </a:p>
      </dgm:t>
    </dgm:pt>
    <dgm:pt modelId="{D286415B-1F11-4BE7-969A-D3ED144DFFD3}" type="pres">
      <dgm:prSet presAssocID="{402D8F51-9BD5-4FE0-AF57-DE95EF2BF9FE}" presName="textNode" presStyleLbl="bgShp" presStyleIdx="0" presStyleCnt="1"/>
      <dgm:spPr/>
      <dgm:t>
        <a:bodyPr/>
        <a:lstStyle/>
        <a:p>
          <a:endParaRPr lang="ru-RU"/>
        </a:p>
      </dgm:t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/>
            <a:t>На заседаниях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Октябрь 2021</a:t>
          </a:r>
        </a:p>
        <a:p>
          <a:pPr algn="ctr"/>
          <a:r>
            <a:rPr lang="ru-RU" sz="2000" dirty="0"/>
            <a:t>Ноябрь 2021</a:t>
          </a:r>
        </a:p>
        <a:p>
          <a:pPr algn="ctr"/>
          <a:r>
            <a:rPr lang="ru-RU" sz="2000" dirty="0"/>
            <a:t>Сентябрь 2022</a:t>
          </a:r>
        </a:p>
        <a:p>
          <a:pPr algn="ctr"/>
          <a:r>
            <a:rPr lang="ru-RU" sz="2000" dirty="0"/>
            <a:t>Март 2023</a:t>
          </a:r>
        </a:p>
        <a:p>
          <a:pPr algn="ctr"/>
          <a:r>
            <a:rPr lang="ru-RU" sz="2000" dirty="0"/>
            <a:t>Ноябрь 2024</a:t>
          </a:r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  <dgm:t>
        <a:bodyPr/>
        <a:lstStyle/>
        <a:p>
          <a:endParaRPr lang="ru-RU"/>
        </a:p>
      </dgm:t>
    </dgm:pt>
    <dgm:pt modelId="{D286415B-1F11-4BE7-969A-D3ED144DFFD3}" type="pres">
      <dgm:prSet presAssocID="{402D8F51-9BD5-4FE0-AF57-DE95EF2BF9FE}" presName="textNode" presStyleLbl="bgShp" presStyleIdx="0" presStyleCnt="1"/>
      <dgm:spPr/>
      <dgm:t>
        <a:bodyPr/>
        <a:lstStyle/>
        <a:p>
          <a:endParaRPr lang="ru-RU"/>
        </a:p>
      </dgm:t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3784" custLinFactNeighborY="-5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22693-CD5A-4FF4-A0B4-DAA0DEAA6B6C}">
      <dgm:prSet phldrT="[Текст]" custT="1"/>
      <dgm:spPr>
        <a:solidFill>
          <a:srgbClr val="0E620A"/>
        </a:solidFill>
      </dgm:spPr>
      <dgm:t>
        <a:bodyPr/>
        <a:lstStyle/>
        <a:p>
          <a:r>
            <a:rPr lang="ru-RU" sz="2000" b="0" dirty="0"/>
            <a:t>Еженедельный мониторинг условий проживания и воспитания детей, находящихся в СОП</a:t>
          </a:r>
          <a:endParaRPr lang="ru-RU" sz="2000" dirty="0"/>
        </a:p>
      </dgm:t>
    </dgm:pt>
    <dgm:pt modelId="{E93411E1-9F87-4CB8-83FA-F0FD04999FAA}" type="parTrans" cxnId="{C4F592E0-9913-4DE5-8F95-A0AA3F6FA3F7}">
      <dgm:prSet/>
      <dgm:spPr/>
      <dgm:t>
        <a:bodyPr/>
        <a:lstStyle/>
        <a:p>
          <a:endParaRPr lang="ru-RU"/>
        </a:p>
      </dgm:t>
    </dgm:pt>
    <dgm:pt modelId="{B7703BB0-22BF-4333-9B23-FB6BCB9F7B81}" type="sibTrans" cxnId="{C4F592E0-9913-4DE5-8F95-A0AA3F6FA3F7}">
      <dgm:prSet/>
      <dgm:spPr/>
      <dgm:t>
        <a:bodyPr/>
        <a:lstStyle/>
        <a:p>
          <a:endParaRPr lang="ru-RU"/>
        </a:p>
      </dgm:t>
    </dgm:pt>
    <dgm:pt modelId="{B51AAAB0-4DC9-4D37-BA42-0767F3647E03}">
      <dgm:prSet phldrT="[Текст]"/>
      <dgm:spPr>
        <a:solidFill>
          <a:srgbClr val="0E620A"/>
        </a:solidFill>
      </dgm:spPr>
      <dgm:t>
        <a:bodyPr/>
        <a:lstStyle/>
        <a:p>
          <a:r>
            <a:rPr lang="ru-RU" dirty="0"/>
            <a:t>Введение ставок педагогов социальных </a:t>
          </a:r>
          <a:br>
            <a:rPr lang="ru-RU" dirty="0"/>
          </a:br>
          <a:r>
            <a:rPr lang="ru-RU" dirty="0"/>
            <a:t>в учреждениях дошкольного образования</a:t>
          </a:r>
        </a:p>
      </dgm:t>
    </dgm:pt>
    <dgm:pt modelId="{8A939491-D2A5-48DE-AB0D-11E8CD3F2B75}" type="sibTrans" cxnId="{69AF3122-CEBB-48A8-BE6D-B56B5C3846DE}">
      <dgm:prSet/>
      <dgm:spPr/>
      <dgm:t>
        <a:bodyPr/>
        <a:lstStyle/>
        <a:p>
          <a:endParaRPr lang="ru-RU"/>
        </a:p>
      </dgm:t>
    </dgm:pt>
    <dgm:pt modelId="{D693919B-BECB-4831-85B0-3698A72B58E9}" type="parTrans" cxnId="{69AF3122-CEBB-48A8-BE6D-B56B5C3846DE}">
      <dgm:prSet/>
      <dgm:spPr/>
      <dgm:t>
        <a:bodyPr/>
        <a:lstStyle/>
        <a:p>
          <a:endParaRPr lang="ru-RU"/>
        </a:p>
      </dgm:t>
    </dgm:pt>
    <dgm:pt modelId="{3C1F6000-F72D-4416-A63F-D4BD2A35AF77}">
      <dgm:prSet phldrT="[Текст]"/>
      <dgm:spPr>
        <a:solidFill>
          <a:srgbClr val="0E620A"/>
        </a:solidFill>
      </dgm:spPr>
      <dgm:t>
        <a:bodyPr/>
        <a:lstStyle/>
        <a:p>
          <a:r>
            <a:rPr lang="ru-RU"/>
            <a:t>Мероприятия, </a:t>
          </a:r>
          <a:r>
            <a:rPr lang="ru-RU" dirty="0"/>
            <a:t>направленные на повышение престижа семьи, материнства и отцовства </a:t>
          </a:r>
        </a:p>
      </dgm:t>
    </dgm:pt>
    <dgm:pt modelId="{965485F8-ECA0-4B68-B2E0-FA71F4489AE7}" type="parTrans" cxnId="{FF40D593-CC6E-4FC4-95CB-AC976333FD7F}">
      <dgm:prSet/>
      <dgm:spPr/>
      <dgm:t>
        <a:bodyPr/>
        <a:lstStyle/>
        <a:p>
          <a:endParaRPr lang="ru-RU"/>
        </a:p>
      </dgm:t>
    </dgm:pt>
    <dgm:pt modelId="{DA5BBD7E-B8D0-456B-8F04-F81D0037D9C0}" type="sibTrans" cxnId="{FF40D593-CC6E-4FC4-95CB-AC976333FD7F}">
      <dgm:prSet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b="0" dirty="0"/>
            <a:t>Функционирование линии доверия </a:t>
          </a:r>
          <a:br>
            <a:rPr lang="ru-RU" sz="2000" b="0" dirty="0"/>
          </a:br>
          <a:r>
            <a:rPr lang="ru-RU" sz="2000" b="0" dirty="0"/>
            <a:t>«Мы вместе в ответе за наших детей» </a:t>
          </a:r>
        </a:p>
        <a:p>
          <a:endParaRPr lang="ru-RU" dirty="0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48FA9A5C-9F4A-4F4C-AFE4-5D02666C0419}">
      <dgm:prSet/>
      <dgm:spPr/>
      <dgm:t>
        <a:bodyPr/>
        <a:lstStyle/>
        <a:p>
          <a:endParaRPr lang="ru-RU" sz="3600" dirty="0"/>
        </a:p>
      </dgm:t>
    </dgm:pt>
    <dgm:pt modelId="{665753E8-C1A7-4CE3-9467-7654F80C1E12}" type="parTrans" cxnId="{A0398506-E9EF-4CE4-8D70-035CEEF4236F}">
      <dgm:prSet/>
      <dgm:spPr/>
      <dgm:t>
        <a:bodyPr/>
        <a:lstStyle/>
        <a:p>
          <a:endParaRPr lang="ru-RU"/>
        </a:p>
      </dgm:t>
    </dgm:pt>
    <dgm:pt modelId="{1C11FBF4-205F-4015-9F2B-A6868A5A365B}" type="sibTrans" cxnId="{A0398506-E9EF-4CE4-8D70-035CEEF4236F}">
      <dgm:prSet/>
      <dgm:spPr/>
      <dgm:t>
        <a:bodyPr/>
        <a:lstStyle/>
        <a:p>
          <a:endParaRPr lang="ru-RU"/>
        </a:p>
      </dgm:t>
    </dgm:pt>
    <dgm:pt modelId="{DE0CECDE-C5A9-49EA-A051-51D7895BC2A4}">
      <dgm:prSet/>
      <dgm:spPr>
        <a:solidFill>
          <a:srgbClr val="0E620A"/>
        </a:solidFill>
      </dgm:spPr>
      <dgm:t>
        <a:bodyPr/>
        <a:lstStyle/>
        <a:p>
          <a:r>
            <a:rPr lang="ru-RU" dirty="0"/>
            <a:t>Контроль за многодетными семьями, </a:t>
          </a:r>
          <a:br>
            <a:rPr lang="ru-RU" dirty="0"/>
          </a:br>
          <a:r>
            <a:rPr lang="ru-RU" dirty="0"/>
            <a:t>за использованием государственных пособий</a:t>
          </a:r>
        </a:p>
      </dgm:t>
    </dgm:pt>
    <dgm:pt modelId="{12DC33DF-6687-491D-B9BA-D8E92E1B9C41}" type="parTrans" cxnId="{5FA1275D-1E33-433E-89F2-0C9B1941FDBA}">
      <dgm:prSet/>
      <dgm:spPr/>
      <dgm:t>
        <a:bodyPr/>
        <a:lstStyle/>
        <a:p>
          <a:endParaRPr lang="ru-RU"/>
        </a:p>
      </dgm:t>
    </dgm:pt>
    <dgm:pt modelId="{1E9FE3FD-73E0-411B-85D3-A0052C4CDAF6}" type="sibTrans" cxnId="{5FA1275D-1E33-433E-89F2-0C9B1941FDBA}">
      <dgm:prSet/>
      <dgm:spPr/>
      <dgm:t>
        <a:bodyPr/>
        <a:lstStyle/>
        <a:p>
          <a:endParaRPr lang="ru-RU"/>
        </a:p>
      </dgm:t>
    </dgm:pt>
    <dgm:pt modelId="{F85AC96C-FB5E-4443-A36A-551DD110644D}" type="pres">
      <dgm:prSet presAssocID="{F379877F-E8AF-49EC-8615-C23DE2AAF04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E6AAC3-2F8E-43CE-A8FF-73AC157EC557}" type="pres">
      <dgm:prSet presAssocID="{3D622693-CD5A-4FF4-A0B4-DAA0DEAA6B6C}" presName="composite" presStyleCnt="0"/>
      <dgm:spPr/>
    </dgm:pt>
    <dgm:pt modelId="{EEDB3795-BE49-4AE0-9161-477515F429B9}" type="pres">
      <dgm:prSet presAssocID="{3D622693-CD5A-4FF4-A0B4-DAA0DEAA6B6C}" presName="imgShp" presStyleLbl="fgImgPlace1" presStyleIdx="0" presStyleCnt="5"/>
      <dgm:spPr>
        <a:solidFill>
          <a:schemeClr val="accent3">
            <a:lumMod val="60000"/>
            <a:lumOff val="40000"/>
          </a:schemeClr>
        </a:solidFill>
      </dgm:spPr>
    </dgm:pt>
    <dgm:pt modelId="{89AF23A6-0A1D-4543-A1B8-CD6363CCCF24}" type="pres">
      <dgm:prSet presAssocID="{3D622693-CD5A-4FF4-A0B4-DAA0DEAA6B6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2408A-392C-46AF-B502-1405F4272C14}" type="pres">
      <dgm:prSet presAssocID="{B7703BB0-22BF-4333-9B23-FB6BCB9F7B81}" presName="spacing" presStyleCnt="0"/>
      <dgm:spPr/>
    </dgm:pt>
    <dgm:pt modelId="{5B47C950-AD98-4386-BFA7-AE1ADFEF91F1}" type="pres">
      <dgm:prSet presAssocID="{402D8F51-9BD5-4FE0-AF57-DE95EF2BF9FE}" presName="composite" presStyleCnt="0"/>
      <dgm:spPr/>
    </dgm:pt>
    <dgm:pt modelId="{A4E24675-B371-41DE-A955-14333241C69C}" type="pres">
      <dgm:prSet presAssocID="{402D8F51-9BD5-4FE0-AF57-DE95EF2BF9FE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6953CD25-7D3B-471C-ACA6-9DDD934A87C8}" type="pres">
      <dgm:prSet presAssocID="{402D8F51-9BD5-4FE0-AF57-DE95EF2BF9F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BD4D4-2076-4300-998A-B7E3E379D10A}" type="pres">
      <dgm:prSet presAssocID="{C627F89D-DB22-40EC-B225-CE8ED25ED166}" presName="spacing" presStyleCnt="0"/>
      <dgm:spPr/>
    </dgm:pt>
    <dgm:pt modelId="{9AF7B393-42E3-4574-BCC1-D0BB0F4B7343}" type="pres">
      <dgm:prSet presAssocID="{DE0CECDE-C5A9-49EA-A051-51D7895BC2A4}" presName="composite" presStyleCnt="0"/>
      <dgm:spPr/>
    </dgm:pt>
    <dgm:pt modelId="{871F087E-C7EA-4093-AB11-8365CEAE7B16}" type="pres">
      <dgm:prSet presAssocID="{DE0CECDE-C5A9-49EA-A051-51D7895BC2A4}" presName="imgShp" presStyleLbl="fgImgPlace1" presStyleIdx="2" presStyleCnt="5"/>
      <dgm:spPr>
        <a:solidFill>
          <a:schemeClr val="accent3">
            <a:lumMod val="60000"/>
            <a:lumOff val="40000"/>
          </a:schemeClr>
        </a:solidFill>
      </dgm:spPr>
    </dgm:pt>
    <dgm:pt modelId="{6957C2CC-8A62-494D-9A40-88962482B58C}" type="pres">
      <dgm:prSet presAssocID="{DE0CECDE-C5A9-49EA-A051-51D7895BC2A4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22D31-DD85-44E2-AEBF-5E11CD3DA55A}" type="pres">
      <dgm:prSet presAssocID="{1E9FE3FD-73E0-411B-85D3-A0052C4CDAF6}" presName="spacing" presStyleCnt="0"/>
      <dgm:spPr/>
    </dgm:pt>
    <dgm:pt modelId="{D2D13829-34D4-4AA5-9A5F-785B8D3AD742}" type="pres">
      <dgm:prSet presAssocID="{B51AAAB0-4DC9-4D37-BA42-0767F3647E03}" presName="composite" presStyleCnt="0"/>
      <dgm:spPr/>
    </dgm:pt>
    <dgm:pt modelId="{054BA526-F741-4322-B9A7-D49F77FDAC50}" type="pres">
      <dgm:prSet presAssocID="{B51AAAB0-4DC9-4D37-BA42-0767F3647E03}" presName="imgShp" presStyleLbl="fgImgPlace1" presStyleIdx="3" presStyleCnt="5"/>
      <dgm:spPr>
        <a:solidFill>
          <a:schemeClr val="accent3">
            <a:lumMod val="60000"/>
            <a:lumOff val="40000"/>
          </a:schemeClr>
        </a:solidFill>
      </dgm:spPr>
    </dgm:pt>
    <dgm:pt modelId="{4092E57C-B00F-40C2-9103-2B19184E0864}" type="pres">
      <dgm:prSet presAssocID="{B51AAAB0-4DC9-4D37-BA42-0767F3647E03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D63C1-4208-4526-B71B-042857CA1C27}" type="pres">
      <dgm:prSet presAssocID="{8A939491-D2A5-48DE-AB0D-11E8CD3F2B75}" presName="spacing" presStyleCnt="0"/>
      <dgm:spPr/>
    </dgm:pt>
    <dgm:pt modelId="{C11B5914-8E40-40B4-B32C-836B17499189}" type="pres">
      <dgm:prSet presAssocID="{3C1F6000-F72D-4416-A63F-D4BD2A35AF77}" presName="composite" presStyleCnt="0"/>
      <dgm:spPr/>
    </dgm:pt>
    <dgm:pt modelId="{019A3E4D-0444-49B9-83D3-E092DF01DA53}" type="pres">
      <dgm:prSet presAssocID="{3C1F6000-F72D-4416-A63F-D4BD2A35AF77}" presName="imgShp" presStyleLbl="fgImgPlace1" presStyleIdx="4" presStyleCnt="5"/>
      <dgm:spPr>
        <a:solidFill>
          <a:schemeClr val="accent3">
            <a:lumMod val="60000"/>
            <a:lumOff val="40000"/>
          </a:schemeClr>
        </a:solidFill>
      </dgm:spPr>
    </dgm:pt>
    <dgm:pt modelId="{CB7B765C-AC15-4E0D-8041-2C6FAC29584E}" type="pres">
      <dgm:prSet presAssocID="{3C1F6000-F72D-4416-A63F-D4BD2A35AF7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398506-E9EF-4CE4-8D70-035CEEF4236F}" srcId="{402D8F51-9BD5-4FE0-AF57-DE95EF2BF9FE}" destId="{48FA9A5C-9F4A-4F4C-AFE4-5D02666C0419}" srcOrd="0" destOrd="0" parTransId="{665753E8-C1A7-4CE3-9467-7654F80C1E12}" sibTransId="{1C11FBF4-205F-4015-9F2B-A6868A5A365B}"/>
    <dgm:cxn modelId="{C030DB44-5CEA-4A08-A4E6-571423A2668C}" type="presOf" srcId="{3D622693-CD5A-4FF4-A0B4-DAA0DEAA6B6C}" destId="{89AF23A6-0A1D-4543-A1B8-CD6363CCCF24}" srcOrd="0" destOrd="0" presId="urn:microsoft.com/office/officeart/2005/8/layout/vList3#1"/>
    <dgm:cxn modelId="{F36C84E9-1C63-4139-A119-D9BA1F58689D}" type="presOf" srcId="{48FA9A5C-9F4A-4F4C-AFE4-5D02666C0419}" destId="{6953CD25-7D3B-471C-ACA6-9DDD934A87C8}" srcOrd="0" destOrd="1" presId="urn:microsoft.com/office/officeart/2005/8/layout/vList3#1"/>
    <dgm:cxn modelId="{C4F592E0-9913-4DE5-8F95-A0AA3F6FA3F7}" srcId="{F379877F-E8AF-49EC-8615-C23DE2AAF04A}" destId="{3D622693-CD5A-4FF4-A0B4-DAA0DEAA6B6C}" srcOrd="0" destOrd="0" parTransId="{E93411E1-9F87-4CB8-83FA-F0FD04999FAA}" sibTransId="{B7703BB0-22BF-4333-9B23-FB6BCB9F7B81}"/>
    <dgm:cxn modelId="{FF40D593-CC6E-4FC4-95CB-AC976333FD7F}" srcId="{F379877F-E8AF-49EC-8615-C23DE2AAF04A}" destId="{3C1F6000-F72D-4416-A63F-D4BD2A35AF77}" srcOrd="4" destOrd="0" parTransId="{965485F8-ECA0-4B68-B2E0-FA71F4489AE7}" sibTransId="{DA5BBD7E-B8D0-456B-8F04-F81D0037D9C0}"/>
    <dgm:cxn modelId="{F7505A9B-FA13-4B95-892B-8BB5E2584381}" type="presOf" srcId="{B51AAAB0-4DC9-4D37-BA42-0767F3647E03}" destId="{4092E57C-B00F-40C2-9103-2B19184E0864}" srcOrd="0" destOrd="0" presId="urn:microsoft.com/office/officeart/2005/8/layout/vList3#1"/>
    <dgm:cxn modelId="{9B58CF9A-E458-48E8-A6D3-650A6B849E20}" type="presOf" srcId="{402D8F51-9BD5-4FE0-AF57-DE95EF2BF9FE}" destId="{6953CD25-7D3B-471C-ACA6-9DDD934A87C8}" srcOrd="0" destOrd="0" presId="urn:microsoft.com/office/officeart/2005/8/layout/vList3#1"/>
    <dgm:cxn modelId="{AC2AE0D9-B855-48FA-9BEF-D58C70DEDF0A}" type="presOf" srcId="{3C1F6000-F72D-4416-A63F-D4BD2A35AF77}" destId="{CB7B765C-AC15-4E0D-8041-2C6FAC29584E}" srcOrd="0" destOrd="0" presId="urn:microsoft.com/office/officeart/2005/8/layout/vList3#1"/>
    <dgm:cxn modelId="{E51A8D5F-83B1-4A36-9A96-711338EE3370}" srcId="{F379877F-E8AF-49EC-8615-C23DE2AAF04A}" destId="{402D8F51-9BD5-4FE0-AF57-DE95EF2BF9FE}" srcOrd="1" destOrd="0" parTransId="{00AF7236-640F-4BFD-ABA2-D9D6FC6AAA28}" sibTransId="{C627F89D-DB22-40EC-B225-CE8ED25ED166}"/>
    <dgm:cxn modelId="{5FA1275D-1E33-433E-89F2-0C9B1941FDBA}" srcId="{F379877F-E8AF-49EC-8615-C23DE2AAF04A}" destId="{DE0CECDE-C5A9-49EA-A051-51D7895BC2A4}" srcOrd="2" destOrd="0" parTransId="{12DC33DF-6687-491D-B9BA-D8E92E1B9C41}" sibTransId="{1E9FE3FD-73E0-411B-85D3-A0052C4CDAF6}"/>
    <dgm:cxn modelId="{69AF3122-CEBB-48A8-BE6D-B56B5C3846DE}" srcId="{F379877F-E8AF-49EC-8615-C23DE2AAF04A}" destId="{B51AAAB0-4DC9-4D37-BA42-0767F3647E03}" srcOrd="3" destOrd="0" parTransId="{D693919B-BECB-4831-85B0-3698A72B58E9}" sibTransId="{8A939491-D2A5-48DE-AB0D-11E8CD3F2B75}"/>
    <dgm:cxn modelId="{4A4A0B92-ADBA-465E-A897-A356B68E1794}" type="presOf" srcId="{DE0CECDE-C5A9-49EA-A051-51D7895BC2A4}" destId="{6957C2CC-8A62-494D-9A40-88962482B58C}" srcOrd="0" destOrd="0" presId="urn:microsoft.com/office/officeart/2005/8/layout/vList3#1"/>
    <dgm:cxn modelId="{CE077DCB-714E-4C9E-BA35-BC5159A53288}" type="presOf" srcId="{F379877F-E8AF-49EC-8615-C23DE2AAF04A}" destId="{F85AC96C-FB5E-4443-A36A-551DD110644D}" srcOrd="0" destOrd="0" presId="urn:microsoft.com/office/officeart/2005/8/layout/vList3#1"/>
    <dgm:cxn modelId="{938CD089-6E1D-4706-9DEE-7609FEC385A5}" type="presParOf" srcId="{F85AC96C-FB5E-4443-A36A-551DD110644D}" destId="{8BE6AAC3-2F8E-43CE-A8FF-73AC157EC557}" srcOrd="0" destOrd="0" presId="urn:microsoft.com/office/officeart/2005/8/layout/vList3#1"/>
    <dgm:cxn modelId="{C16DB195-F84E-43FC-A2B3-166076BF5DC6}" type="presParOf" srcId="{8BE6AAC3-2F8E-43CE-A8FF-73AC157EC557}" destId="{EEDB3795-BE49-4AE0-9161-477515F429B9}" srcOrd="0" destOrd="0" presId="urn:microsoft.com/office/officeart/2005/8/layout/vList3#1"/>
    <dgm:cxn modelId="{5A801C91-0F0F-4335-BC92-1618E25D38EE}" type="presParOf" srcId="{8BE6AAC3-2F8E-43CE-A8FF-73AC157EC557}" destId="{89AF23A6-0A1D-4543-A1B8-CD6363CCCF24}" srcOrd="1" destOrd="0" presId="urn:microsoft.com/office/officeart/2005/8/layout/vList3#1"/>
    <dgm:cxn modelId="{BE78BCAE-E685-458B-B0BD-802C5EF889B2}" type="presParOf" srcId="{F85AC96C-FB5E-4443-A36A-551DD110644D}" destId="{A752408A-392C-46AF-B502-1405F4272C14}" srcOrd="1" destOrd="0" presId="urn:microsoft.com/office/officeart/2005/8/layout/vList3#1"/>
    <dgm:cxn modelId="{6CB5E1B2-F87B-48FF-9353-13A062D68102}" type="presParOf" srcId="{F85AC96C-FB5E-4443-A36A-551DD110644D}" destId="{5B47C950-AD98-4386-BFA7-AE1ADFEF91F1}" srcOrd="2" destOrd="0" presId="urn:microsoft.com/office/officeart/2005/8/layout/vList3#1"/>
    <dgm:cxn modelId="{49708BA3-7FE7-4C90-A626-C361F3605E97}" type="presParOf" srcId="{5B47C950-AD98-4386-BFA7-AE1ADFEF91F1}" destId="{A4E24675-B371-41DE-A955-14333241C69C}" srcOrd="0" destOrd="0" presId="urn:microsoft.com/office/officeart/2005/8/layout/vList3#1"/>
    <dgm:cxn modelId="{9E6E7926-5A32-42A7-BF43-A1D0E6B0A8B1}" type="presParOf" srcId="{5B47C950-AD98-4386-BFA7-AE1ADFEF91F1}" destId="{6953CD25-7D3B-471C-ACA6-9DDD934A87C8}" srcOrd="1" destOrd="0" presId="urn:microsoft.com/office/officeart/2005/8/layout/vList3#1"/>
    <dgm:cxn modelId="{77459EBD-DC32-4F3D-B39D-C5CE1AC5FC0D}" type="presParOf" srcId="{F85AC96C-FB5E-4443-A36A-551DD110644D}" destId="{B13BD4D4-2076-4300-998A-B7E3E379D10A}" srcOrd="3" destOrd="0" presId="urn:microsoft.com/office/officeart/2005/8/layout/vList3#1"/>
    <dgm:cxn modelId="{485F0AF1-A7E5-43F5-87BE-94C0A17EC57C}" type="presParOf" srcId="{F85AC96C-FB5E-4443-A36A-551DD110644D}" destId="{9AF7B393-42E3-4574-BCC1-D0BB0F4B7343}" srcOrd="4" destOrd="0" presId="urn:microsoft.com/office/officeart/2005/8/layout/vList3#1"/>
    <dgm:cxn modelId="{662A4A7A-7F55-4EB4-9403-183614A8F442}" type="presParOf" srcId="{9AF7B393-42E3-4574-BCC1-D0BB0F4B7343}" destId="{871F087E-C7EA-4093-AB11-8365CEAE7B16}" srcOrd="0" destOrd="0" presId="urn:microsoft.com/office/officeart/2005/8/layout/vList3#1"/>
    <dgm:cxn modelId="{C41DF6AB-CF27-4CD6-A1B4-D440BAEF54E1}" type="presParOf" srcId="{9AF7B393-42E3-4574-BCC1-D0BB0F4B7343}" destId="{6957C2CC-8A62-494D-9A40-88962482B58C}" srcOrd="1" destOrd="0" presId="urn:microsoft.com/office/officeart/2005/8/layout/vList3#1"/>
    <dgm:cxn modelId="{3C9C8DC8-D8A0-4A8B-A168-58EA811051F7}" type="presParOf" srcId="{F85AC96C-FB5E-4443-A36A-551DD110644D}" destId="{D2822D31-DD85-44E2-AEBF-5E11CD3DA55A}" srcOrd="5" destOrd="0" presId="urn:microsoft.com/office/officeart/2005/8/layout/vList3#1"/>
    <dgm:cxn modelId="{886B03EE-D336-414F-B8AD-B3CCCE3A1A39}" type="presParOf" srcId="{F85AC96C-FB5E-4443-A36A-551DD110644D}" destId="{D2D13829-34D4-4AA5-9A5F-785B8D3AD742}" srcOrd="6" destOrd="0" presId="urn:microsoft.com/office/officeart/2005/8/layout/vList3#1"/>
    <dgm:cxn modelId="{9F7F2523-C5B0-451B-9755-4FBFE169AD7A}" type="presParOf" srcId="{D2D13829-34D4-4AA5-9A5F-785B8D3AD742}" destId="{054BA526-F741-4322-B9A7-D49F77FDAC50}" srcOrd="0" destOrd="0" presId="urn:microsoft.com/office/officeart/2005/8/layout/vList3#1"/>
    <dgm:cxn modelId="{90B85AFE-432C-44AC-A14A-74730CE3121A}" type="presParOf" srcId="{D2D13829-34D4-4AA5-9A5F-785B8D3AD742}" destId="{4092E57C-B00F-40C2-9103-2B19184E0864}" srcOrd="1" destOrd="0" presId="urn:microsoft.com/office/officeart/2005/8/layout/vList3#1"/>
    <dgm:cxn modelId="{5432C3D4-766B-4997-BB6D-7538BEBF4966}" type="presParOf" srcId="{F85AC96C-FB5E-4443-A36A-551DD110644D}" destId="{007D63C1-4208-4526-B71B-042857CA1C27}" srcOrd="7" destOrd="0" presId="urn:microsoft.com/office/officeart/2005/8/layout/vList3#1"/>
    <dgm:cxn modelId="{A98A3021-9C13-4B52-9C2D-4AAB6938700C}" type="presParOf" srcId="{F85AC96C-FB5E-4443-A36A-551DD110644D}" destId="{C11B5914-8E40-40B4-B32C-836B17499189}" srcOrd="8" destOrd="0" presId="urn:microsoft.com/office/officeart/2005/8/layout/vList3#1"/>
    <dgm:cxn modelId="{5F6122F3-2ED8-4F37-B48C-B1746E29D0CF}" type="presParOf" srcId="{C11B5914-8E40-40B4-B32C-836B17499189}" destId="{019A3E4D-0444-49B9-83D3-E092DF01DA53}" srcOrd="0" destOrd="0" presId="urn:microsoft.com/office/officeart/2005/8/layout/vList3#1"/>
    <dgm:cxn modelId="{7F58E5A6-B240-491B-9DEA-1406C1F52573}" type="presParOf" srcId="{C11B5914-8E40-40B4-B32C-836B17499189}" destId="{CB7B765C-AC15-4E0D-8041-2C6FAC29584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На заседаниях координационного совета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09.02.2024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15.05.2024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12.06.2024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10.12.2024</a:t>
          </a:r>
          <a:endParaRPr lang="ru-RU" sz="1600" kern="1200" dirty="0"/>
        </a:p>
      </dsp:txBody>
      <dsp:txXfrm>
        <a:off x="0" y="1235037"/>
        <a:ext cx="3837852" cy="30480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На заседаниях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43419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Октябрь 2021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Ноябрь 2021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Сентябрь 2022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Март 2023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Ноябрь 2024</a:t>
          </a:r>
        </a:p>
      </dsp:txBody>
      <dsp:txXfrm>
        <a:off x="0" y="1243419"/>
        <a:ext cx="3837852" cy="304805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0.29518</cdr:x>
      <cdr:y>0.0516</cdr:y>
    </cdr:from>
    <cdr:to>
      <cdr:x>0.5</cdr:x>
      <cdr:y>0.131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4E686D5-4FBC-45CD-8140-AE811C60B215}"/>
            </a:ext>
          </a:extLst>
        </cdr:cNvPr>
        <cdr:cNvSpPr txBox="1"/>
      </cdr:nvSpPr>
      <cdr:spPr>
        <a:xfrm xmlns:a="http://schemas.openxmlformats.org/drawingml/2006/main">
          <a:off x="1130335" y="249584"/>
          <a:ext cx="784320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285 879</a:t>
          </a:r>
        </a:p>
      </cdr:txBody>
    </cdr:sp>
  </cdr:relSizeAnchor>
  <cdr:relSizeAnchor xmlns:cdr="http://schemas.openxmlformats.org/drawingml/2006/chartDrawing">
    <cdr:from>
      <cdr:x>0.52792</cdr:x>
      <cdr:y>0.26476</cdr:y>
    </cdr:from>
    <cdr:to>
      <cdr:x>0.73273</cdr:x>
      <cdr:y>0.34416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8308876D-A4AA-4C8F-AFB1-C3FC0AB3BFC4}"/>
            </a:ext>
          </a:extLst>
        </cdr:cNvPr>
        <cdr:cNvSpPr txBox="1"/>
      </cdr:nvSpPr>
      <cdr:spPr>
        <a:xfrm xmlns:a="http://schemas.openxmlformats.org/drawingml/2006/main">
          <a:off x="2021564" y="1280551"/>
          <a:ext cx="784281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186 602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0.55836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6979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2007- 2024 гг.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0.12262</cdr:x>
      <cdr:y>0</cdr:y>
    </cdr:from>
    <cdr:to>
      <cdr:x>0.90065</cdr:x>
      <cdr:y>0.05309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3B3E9FEC-B035-4302-4948-C85E0855F82E}"/>
            </a:ext>
          </a:extLst>
        </cdr:cNvPr>
        <cdr:cNvSpPr txBox="1"/>
      </cdr:nvSpPr>
      <cdr:spPr>
        <a:xfrm xmlns:a="http://schemas.openxmlformats.org/drawingml/2006/main">
          <a:off x="278960" y="0"/>
          <a:ext cx="177003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Приемные семьи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0.32667</cdr:x>
      <cdr:y>0</cdr:y>
    </cdr:from>
    <cdr:to>
      <cdr:x>0.75811</cdr:x>
      <cdr:y>0.10088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1425190" y="-1669409"/>
          <a:ext cx="188224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/>
            <a:t>Детские дома</a:t>
          </a:r>
        </a:p>
        <a:p xmlns:a="http://schemas.openxmlformats.org/drawingml/2006/main">
          <a:pPr algn="ctr"/>
          <a:r>
            <a:rPr lang="ru-RU" sz="1600" b="1" dirty="0"/>
            <a:t>семейного типа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0.10321</cdr:x>
      <cdr:y>0</cdr:y>
    </cdr:from>
    <cdr:to>
      <cdr:x>0.89679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313589" y="0"/>
          <a:ext cx="24112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Опекунские семьи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0.16947</cdr:x>
      <cdr:y>0</cdr:y>
    </cdr:from>
    <cdr:to>
      <cdr:x>0.9103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514931" y="0"/>
          <a:ext cx="225093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Детские деревни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0.12814</cdr:x>
      <cdr:y>0.92273</cdr:y>
    </cdr:from>
    <cdr:to>
      <cdr:x>0.48149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565" y="4177717"/>
          <a:ext cx="1510018" cy="349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10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  <cdr:relSizeAnchor xmlns:cdr="http://schemas.openxmlformats.org/drawingml/2006/chartDrawing">
    <cdr:from>
      <cdr:x>0.5345</cdr:x>
      <cdr:y>0.92088</cdr:y>
    </cdr:from>
    <cdr:to>
      <cdr:x>0.88393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4086" y="4169328"/>
          <a:ext cx="1493240" cy="358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12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0.45377</cdr:x>
      <cdr:y>0.38861</cdr:y>
    </cdr:from>
    <cdr:to>
      <cdr:x>0.54623</cdr:x>
      <cdr:y>0.61139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55314777-F5D1-442D-962D-170562358879}"/>
            </a:ext>
          </a:extLst>
        </cdr:cNvPr>
        <cdr:cNvSpPr txBox="1"/>
      </cdr:nvSpPr>
      <cdr:spPr>
        <a:xfrm xmlns:a="http://schemas.openxmlformats.org/drawingml/2006/main">
          <a:off x="4487779" y="159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0.39736</cdr:x>
      <cdr:y>0.33756</cdr:y>
    </cdr:from>
    <cdr:to>
      <cdr:x>0.48212</cdr:x>
      <cdr:y>0.55254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4218071" y="1731423"/>
          <a:ext cx="899756" cy="1102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2094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50,3%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0.31673</cdr:x>
      <cdr:y>0.05295</cdr:y>
    </cdr:from>
    <cdr:to>
      <cdr:x>0.53005</cdr:x>
      <cdr:y>0.12659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2056" y="259319"/>
          <a:ext cx="782664" cy="360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5 014</a:t>
          </a:r>
        </a:p>
      </cdr:txBody>
    </cdr:sp>
  </cdr:relSizeAnchor>
  <cdr:relSizeAnchor xmlns:cdr="http://schemas.openxmlformats.org/drawingml/2006/chartDrawing">
    <cdr:from>
      <cdr:x>0.54642</cdr:x>
      <cdr:y>0.35271</cdr:y>
    </cdr:from>
    <cdr:to>
      <cdr:x>0.75975</cdr:x>
      <cdr:y>0.42636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2342146" y="1311545"/>
          <a:ext cx="914400" cy="27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2 413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0.31704</cdr:x>
      <cdr:y>0.07522</cdr:y>
    </cdr:from>
    <cdr:to>
      <cdr:x>0.53036</cdr:x>
      <cdr:y>0.14886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3193" y="368370"/>
          <a:ext cx="782665" cy="360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4 960</a:t>
          </a:r>
        </a:p>
      </cdr:txBody>
    </cdr:sp>
  </cdr:relSizeAnchor>
  <cdr:relSizeAnchor xmlns:cdr="http://schemas.openxmlformats.org/drawingml/2006/chartDrawing">
    <cdr:from>
      <cdr:x>0.53036</cdr:x>
      <cdr:y>0.38012</cdr:y>
    </cdr:from>
    <cdr:to>
      <cdr:x>0.74369</cdr:x>
      <cdr:y>0.45377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1945858" y="1861554"/>
          <a:ext cx="782701" cy="360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2 408</a:t>
          </a:r>
        </a:p>
      </cdr:txBody>
    </cdr:sp>
  </cdr:relSizeAnchor>
  <cdr:relSizeAnchor xmlns:cdr="http://schemas.openxmlformats.org/drawingml/2006/chartDrawing">
    <cdr:from>
      <cdr:x>0.29526</cdr:x>
      <cdr:y>0</cdr:y>
    </cdr:from>
    <cdr:to>
      <cdr:x>0.76546</cdr:x>
      <cdr:y>0.07252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1083300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0.20901</cdr:x>
      <cdr:y>0.81556</cdr:y>
    </cdr:from>
    <cdr:to>
      <cdr:x>0.3743</cdr:x>
      <cdr:y>0.98794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182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9 мес. 2023 года</a:t>
          </a:r>
        </a:p>
      </cdr:txBody>
    </cdr:sp>
  </cdr:relSizeAnchor>
  <cdr:relSizeAnchor xmlns:cdr="http://schemas.openxmlformats.org/drawingml/2006/chartDrawing">
    <cdr:from>
      <cdr:x>0.59914</cdr:x>
      <cdr:y>0.81556</cdr:y>
    </cdr:from>
    <cdr:to>
      <cdr:x>0.76443</cdr:x>
      <cdr:y>0.98794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0408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9 мес. 2024 года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0.12557</cdr:y>
    </cdr:from>
    <cdr:to>
      <cdr:x>0.1135</cdr:x>
      <cdr:y>0.19189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4152A0D2-D112-81C1-3500-2789ADC30322}"/>
            </a:ext>
          </a:extLst>
        </cdr:cNvPr>
        <cdr:cNvSpPr txBox="1"/>
      </cdr:nvSpPr>
      <cdr:spPr>
        <a:xfrm xmlns:a="http://schemas.openxmlformats.org/drawingml/2006/main">
          <a:off x="-258416" y="682537"/>
          <a:ext cx="1317611" cy="360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0.44935</cdr:x>
      <cdr:y>0</cdr:y>
    </cdr:from>
    <cdr:to>
      <cdr:x>0.59543</cdr:x>
      <cdr:y>0.11657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5306514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01.10.2024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0.1112</cdr:x>
      <cdr:y>0.03063</cdr:y>
    </cdr:from>
    <cdr:to>
      <cdr:x>0.3595</cdr:x>
      <cdr:y>0.1472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749935" y="163629"/>
          <a:ext cx="1674560" cy="6227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2023 года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0.15998</cdr:x>
      <cdr:y>0.02013</cdr:y>
    </cdr:from>
    <cdr:to>
      <cdr:x>0.54366</cdr:x>
      <cdr:y>0.09145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1222675" y="105878"/>
          <a:ext cx="2932213" cy="3751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2024 года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0.56066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На 01.12.2024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8265-0840-4BC2-8ABE-1143ED9AC0DE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23A13-720B-48F2-B5E4-C4C8F1FAE9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75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6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91" y="2942603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096869" y="2944635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0283619" y="3136659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593982" y="3055623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37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9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 cap="all" spc="400" baseline="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6"/>
            <a:ext cx="8839200" cy="1219201"/>
          </a:xfr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36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8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1"/>
            <a:ext cx="2479040" cy="612263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8" y="351412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7" y="395428"/>
            <a:ext cx="1980708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2"/>
            <a:ext cx="82296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65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756875" y="3048003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2"/>
            <a:ext cx="10261600" cy="1295401"/>
          </a:xfrm>
        </p:spPr>
        <p:txBody>
          <a:bodyPr anchor="b" anchorCtr="0"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lang="en-US" sz="5333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3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3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67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2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11625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98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7"/>
            <a:ext cx="5386917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1"/>
            <a:ext cx="5386917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22437"/>
            <a:ext cx="5389033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438401"/>
            <a:ext cx="5389033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26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0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81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533"/>
              </a:spcBef>
              <a:buNone/>
              <a:defRPr sz="1867">
                <a:solidFill>
                  <a:schemeClr val="accent1">
                    <a:lumMod val="5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4"/>
            <a:ext cx="3064845" cy="1191620"/>
          </a:xfrm>
        </p:spPr>
        <p:txBody>
          <a:bodyPr anchor="b">
            <a:normAutofit/>
          </a:bodyPr>
          <a:lstStyle>
            <a:lvl1pPr algn="l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85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8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16004" y="5029202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20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7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70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667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53419" indent="-304792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2pPr>
      <a:lvl3pPr marL="1219170" indent="-304792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837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2072588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13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316422" indent="-243834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682173" indent="-243834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7pPr>
      <a:lvl8pPr marL="2926007" indent="-243834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8pPr>
      <a:lvl9pPr marL="3169841" indent="-243834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5A88CB3-2A86-B743-5B2E-2BD0FB4F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FC7D65-D0DD-52FD-AE10-7E2982DAF95E}"/>
              </a:ext>
            </a:extLst>
          </p:cNvPr>
          <p:cNvSpPr txBox="1"/>
          <p:nvPr/>
        </p:nvSpPr>
        <p:spPr>
          <a:xfrm>
            <a:off x="466987" y="2131761"/>
            <a:ext cx="112580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ходе реализации требований Декрета Президента Республики Беларусь от 24 ноября 2006 г. № 18 </a:t>
            </a:r>
            <a:b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дополнительных мерах по государственной защите детей в неблагополучных семьях» в Минской области»</a:t>
            </a:r>
            <a:endParaRPr lang="ru-RU" sz="3200" b="1" dirty="0">
              <a:solidFill>
                <a:srgbClr val="0E6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71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Возрастной состав несовершеннолетних, находящихся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25188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10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93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Местность, в которой проживают несовершеннолетние, находящиеся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90770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11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37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признаны находящимися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12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5409740"/>
              </p:ext>
            </p:extLst>
          </p:nvPr>
        </p:nvGraphicFramePr>
        <p:xfrm>
          <a:off x="240075" y="1653166"/>
          <a:ext cx="11809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xmlns="" id="{B8069F23-6A91-3EA4-F208-394E4C7F1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2455904"/>
              </p:ext>
            </p:extLst>
          </p:nvPr>
        </p:nvGraphicFramePr>
        <p:xfrm>
          <a:off x="143701" y="3237342"/>
          <a:ext cx="12002059" cy="480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8550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Снято с </a:t>
            </a:r>
            <a:r>
              <a:rPr lang="ru-RU" sz="4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 детей по причине устранения семейного неблагополучия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0637401"/>
              </p:ext>
            </p:extLst>
          </p:nvPr>
        </p:nvGraphicFramePr>
        <p:xfrm>
          <a:off x="1445929" y="1684420"/>
          <a:ext cx="6744100" cy="5342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BF94AD2C-0B0E-4C99-8ACD-C8EA47000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41186319"/>
              </p:ext>
            </p:extLst>
          </p:nvPr>
        </p:nvGraphicFramePr>
        <p:xfrm>
          <a:off x="6096000" y="1725327"/>
          <a:ext cx="7764379" cy="526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2540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Несовершеннолетние, признанные НГЗ,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3200" dirty="0">
                <a:solidFill>
                  <a:schemeClr val="tx1"/>
                </a:solidFill>
              </a:rPr>
              <a:t>III </a:t>
            </a:r>
            <a:r>
              <a:rPr lang="ru-RU" sz="32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7151814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xmlns="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4016804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6348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социальные приюты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9906594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0153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в родительских правах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22834128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1640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несовершеннолетних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6879174"/>
              </p:ext>
            </p:extLst>
          </p:nvPr>
        </p:nvGraphicFramePr>
        <p:xfrm>
          <a:off x="174566" y="1669409"/>
          <a:ext cx="2275019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xmlns="" id="{A1B48D6C-58F6-92C5-750A-ECC504B8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4699682"/>
              </p:ext>
            </p:extLst>
          </p:nvPr>
        </p:nvGraphicFramePr>
        <p:xfrm>
          <a:off x="2456371" y="1639236"/>
          <a:ext cx="2883018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xmlns="" id="{563F2931-BCAC-DB5D-530D-32D22E105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26058020"/>
              </p:ext>
            </p:extLst>
          </p:nvPr>
        </p:nvGraphicFramePr>
        <p:xfrm>
          <a:off x="5427473" y="163923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F13FDE42-851C-9074-52DF-FC5F5D9A74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0305837"/>
              </p:ext>
            </p:extLst>
          </p:nvPr>
        </p:nvGraphicFramePr>
        <p:xfrm>
          <a:off x="8737600" y="166690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619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xmlns="" id="{02D8FC71-E30A-4C55-9D30-1C77B5818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71148169"/>
              </p:ext>
            </p:extLst>
          </p:nvPr>
        </p:nvGraphicFramePr>
        <p:xfrm>
          <a:off x="568171" y="1713296"/>
          <a:ext cx="4273336" cy="45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DC4A77A-59F2-4056-805E-99A90A9C93E1}"/>
              </a:ext>
            </a:extLst>
          </p:cNvPr>
          <p:cNvSpPr txBox="1"/>
          <p:nvPr/>
        </p:nvSpPr>
        <p:spPr>
          <a:xfrm>
            <a:off x="4924338" y="1644242"/>
            <a:ext cx="6946084" cy="2618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Суммы расходов, подлежащие для возмещения обязанными лицами, на содержание детей:</a:t>
            </a:r>
          </a:p>
          <a:p>
            <a:pPr algn="just">
              <a:lnSpc>
                <a:spcPts val="35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до 6 лет – 523,95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старше 6 лет – 587,98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от 14 до 16 лет – 626,25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93736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769C935-25E2-4729-853F-5E290816D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3692756"/>
              </p:ext>
            </p:extLst>
          </p:nvPr>
        </p:nvGraphicFramePr>
        <p:xfrm>
          <a:off x="1071613" y="1742172"/>
          <a:ext cx="10510787" cy="43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49CF421-8232-4F77-9F68-F1B526C4596E}"/>
              </a:ext>
            </a:extLst>
          </p:cNvPr>
          <p:cNvSpPr txBox="1"/>
          <p:nvPr/>
        </p:nvSpPr>
        <p:spPr>
          <a:xfrm>
            <a:off x="1150218" y="6126461"/>
            <a:ext cx="354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Century Gothic (Основной текст)"/>
              </a:rPr>
              <a:t>Всего</a:t>
            </a:r>
            <a:r>
              <a:rPr lang="ru-RU" sz="1800" dirty="0"/>
              <a:t> </a:t>
            </a:r>
            <a:r>
              <a:rPr lang="ru-RU" sz="1800" dirty="0">
                <a:latin typeface="Century Gothic (Основной текст)"/>
              </a:rPr>
              <a:t>обязанных</a:t>
            </a:r>
            <a:r>
              <a:rPr lang="ru-RU" sz="1800" dirty="0"/>
              <a:t> лиц – 4163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403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85" y="520806"/>
            <a:ext cx="11014229" cy="803109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Рассмотрение вопроса по профилактике семейного неблагополучия</a:t>
            </a:r>
            <a:endParaRPr lang="ru-RU" sz="4267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178009970"/>
              </p:ext>
            </p:extLst>
          </p:nvPr>
        </p:nvGraphicFramePr>
        <p:xfrm>
          <a:off x="1970383" y="1802562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8630D32E-A4B5-7C81-85E5-7F2A375E8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90377483"/>
              </p:ext>
            </p:extLst>
          </p:nvPr>
        </p:nvGraphicFramePr>
        <p:xfrm>
          <a:off x="6211493" y="1802561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4258397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неполного возмещения расходов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xmlns="" id="{794F2CA6-10CC-0C35-4601-249FA51DD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6032916"/>
              </p:ext>
            </p:extLst>
          </p:nvPr>
        </p:nvGraphicFramePr>
        <p:xfrm>
          <a:off x="885524" y="1447800"/>
          <a:ext cx="10376034" cy="512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4571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597" y="262350"/>
            <a:ext cx="11014229" cy="80310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</a:t>
            </a:r>
            <a:endParaRPr lang="ru-RU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pPr/>
              <a:t>21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026263263"/>
              </p:ext>
            </p:extLst>
          </p:nvPr>
        </p:nvGraphicFramePr>
        <p:xfrm>
          <a:off x="178860" y="1152086"/>
          <a:ext cx="11834281" cy="515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395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900" dirty="0">
                <a:solidFill>
                  <a:schemeClr val="tx1"/>
                </a:solidFill>
              </a:rPr>
              <a:t>Несовершеннолетние, признанные находящимися в СОП, </a:t>
            </a:r>
            <a:br>
              <a:rPr lang="ru-RU" sz="2900" dirty="0">
                <a:solidFill>
                  <a:schemeClr val="tx1"/>
                </a:solidFill>
              </a:rPr>
            </a:br>
            <a:r>
              <a:rPr lang="ru-RU" sz="29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2900" dirty="0">
                <a:solidFill>
                  <a:schemeClr val="tx1"/>
                </a:solidFill>
              </a:rPr>
              <a:t>III </a:t>
            </a:r>
            <a:r>
              <a:rPr lang="ru-RU" sz="29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5222015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xmlns="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258716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4688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Дети, находящиеся в СОП, </a:t>
            </a:r>
            <a:br>
              <a:rPr lang="ru-RU" sz="3733" dirty="0">
                <a:solidFill>
                  <a:schemeClr val="tx1"/>
                </a:solidFill>
              </a:rPr>
            </a:br>
            <a:r>
              <a:rPr lang="ru-RU" sz="3733" dirty="0">
                <a:solidFill>
                  <a:schemeClr val="tx1"/>
                </a:solidFill>
              </a:rPr>
              <a:t>в Минской области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AE9FA767-71DB-43C9-A7D3-AFF5D8C37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0425300"/>
              </p:ext>
            </p:extLst>
          </p:nvPr>
        </p:nvGraphicFramePr>
        <p:xfrm>
          <a:off x="308888" y="1871900"/>
          <a:ext cx="3829311" cy="483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8F1C9D3-EAD7-4650-8F6B-8A0853528465}"/>
              </a:ext>
            </a:extLst>
          </p:cNvPr>
          <p:cNvSpPr txBox="1"/>
          <p:nvPr/>
        </p:nvSpPr>
        <p:spPr>
          <a:xfrm>
            <a:off x="5440306" y="1687234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01.10.2024</a:t>
            </a:r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xmlns="" id="{E2DE5CF9-6071-999C-B571-3256E72AE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4996492"/>
              </p:ext>
            </p:extLst>
          </p:nvPr>
        </p:nvGraphicFramePr>
        <p:xfrm>
          <a:off x="4368172" y="1841577"/>
          <a:ext cx="3668970" cy="48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xmlns="" id="{A7C38719-D51D-864D-15B1-D8512C0F3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98321319"/>
              </p:ext>
            </p:extLst>
          </p:nvPr>
        </p:nvGraphicFramePr>
        <p:xfrm>
          <a:off x="8214142" y="1765444"/>
          <a:ext cx="3668970" cy="509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007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Признание детей находящимися в СОП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регионах на 01.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2.2024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5647500"/>
              </p:ext>
            </p:extLst>
          </p:nvPr>
        </p:nvGraphicFramePr>
        <p:xfrm>
          <a:off x="142613" y="1447800"/>
          <a:ext cx="11618751" cy="678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1323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Информирование о семейном неблагополучии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6269629"/>
              </p:ext>
            </p:extLst>
          </p:nvPr>
        </p:nvGraphicFramePr>
        <p:xfrm>
          <a:off x="239349" y="1752600"/>
          <a:ext cx="11617291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510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Признание детей в СОП за 2019 гг. – 2023 гг.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xmlns="" id="{42ECDBBE-8507-4835-BEB2-D98FF1EC0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9416393"/>
              </p:ext>
            </p:extLst>
          </p:nvPr>
        </p:nvGraphicFramePr>
        <p:xfrm>
          <a:off x="431370" y="827015"/>
          <a:ext cx="11329259" cy="693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828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3" y="377687"/>
            <a:ext cx="11330608" cy="9740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Причины постановки на учет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8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79767DEA-ED95-6909-11C9-2747BE886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198605699"/>
              </p:ext>
            </p:extLst>
          </p:nvPr>
        </p:nvGraphicFramePr>
        <p:xfrm>
          <a:off x="258416" y="1223908"/>
          <a:ext cx="11608905" cy="543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863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Характеристика семей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289423"/>
              </p:ext>
            </p:extLst>
          </p:nvPr>
        </p:nvGraphicFramePr>
        <p:xfrm>
          <a:off x="-1715587" y="1878748"/>
          <a:ext cx="9176014" cy="43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xmlns="" id="{30239E5A-AE0D-4860-9703-3F0BE2405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9442016"/>
              </p:ext>
            </p:extLst>
          </p:nvPr>
        </p:nvGraphicFramePr>
        <p:xfrm>
          <a:off x="5703035" y="1155815"/>
          <a:ext cx="6069130" cy="581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CEFBD56-FA85-4B83-B381-C767A83EC816}"/>
              </a:ext>
            </a:extLst>
          </p:cNvPr>
          <p:cNvSpPr txBox="1"/>
          <p:nvPr/>
        </p:nvSpPr>
        <p:spPr>
          <a:xfrm>
            <a:off x="7827947" y="187874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xmlns="" val="2521336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432</Words>
  <Application>Microsoft Office PowerPoint</Application>
  <PresentationFormat>Произвольный</PresentationFormat>
  <Paragraphs>154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Аптека</vt:lpstr>
      <vt:lpstr>Слайд 1</vt:lpstr>
      <vt:lpstr>Рассмотрение вопроса по профилактике семейного неблагополучия</vt:lpstr>
      <vt:lpstr>Несовершеннолетние, признанные находящимися в СОП,  в Республике Беларусь по итогам III квартала 2024 г.</vt:lpstr>
      <vt:lpstr>Дети, находящиеся в СОП,  в Минской области </vt:lpstr>
      <vt:lpstr>Признание детей находящимися в СОП в регионах на 01.12.2024</vt:lpstr>
      <vt:lpstr>Информирование о семейном неблагополучии</vt:lpstr>
      <vt:lpstr>Признание детей в СОП за 2019 гг. – 2023 гг.</vt:lpstr>
      <vt:lpstr>Причины постановки на учет в СОП</vt:lpstr>
      <vt:lpstr>Характеристика семей СОП</vt:lpstr>
      <vt:lpstr>Возрастной состав несовершеннолетних, находящихся в СОП</vt:lpstr>
      <vt:lpstr>Местность, в которой проживают несовершеннолетние, находящиеся в СОП</vt:lpstr>
      <vt:lpstr>Повторно признаны находящимися в СОП</vt:lpstr>
      <vt:lpstr>Снято с учета СОП детей по причине устранения семейного неблагополучия</vt:lpstr>
      <vt:lpstr>Несовершеннолетние, признанные НГЗ,  в Республике Беларусь по итогам III квартала 2024 г.</vt:lpstr>
      <vt:lpstr>Детские социальные приюты</vt:lpstr>
      <vt:lpstr>Восстановление в родительских правах</vt:lpstr>
      <vt:lpstr>Воспитание несовершеннолетних</vt:lpstr>
      <vt:lpstr>Возмещение расходов обязанными лицами на содержание детей</vt:lpstr>
      <vt:lpstr>Возмещение расходов обязанными лицами на содержание детей</vt:lpstr>
      <vt:lpstr>Основные причины неполного возмещения расходов</vt:lpstr>
      <vt:lpstr>Принятые меры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Шумилова Ярослава Игоревна</dc:creator>
  <cp:lastModifiedBy>User</cp:lastModifiedBy>
  <cp:revision>139</cp:revision>
  <cp:lastPrinted>2023-03-22T11:18:43Z</cp:lastPrinted>
  <dcterms:created xsi:type="dcterms:W3CDTF">2022-11-28T14:18:23Z</dcterms:created>
  <dcterms:modified xsi:type="dcterms:W3CDTF">2024-12-16T14:19:38Z</dcterms:modified>
</cp:coreProperties>
</file>