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341" r:id="rId3"/>
    <p:sldId id="339" r:id="rId4"/>
    <p:sldId id="342" r:id="rId5"/>
    <p:sldId id="343" r:id="rId6"/>
    <p:sldId id="344" r:id="rId7"/>
    <p:sldId id="346" r:id="rId8"/>
    <p:sldId id="347" r:id="rId9"/>
    <p:sldId id="348" r:id="rId10"/>
    <p:sldId id="349" r:id="rId11"/>
    <p:sldId id="354" r:id="rId12"/>
    <p:sldId id="325" r:id="rId13"/>
    <p:sldId id="326" r:id="rId14"/>
    <p:sldId id="351" r:id="rId15"/>
    <p:sldId id="350" r:id="rId1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A0A7C"/>
    <a:srgbClr val="182C7F"/>
    <a:srgbClr val="31859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0" autoAdjust="0"/>
    <p:restoredTop sz="94660"/>
  </p:normalViewPr>
  <p:slideViewPr>
    <p:cSldViewPr showGuides="1">
      <p:cViewPr varScale="1">
        <p:scale>
          <a:sx n="142" d="100"/>
          <a:sy n="142" d="100"/>
        </p:scale>
        <p:origin x="-96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pPr/>
              <a:t>18.11.2024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pPr/>
              <a:t>18.11.2024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pPr/>
              <a:t>18.11.2024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pPr/>
              <a:t>18.11.2024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pPr/>
              <a:t>18.11.2024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pPr/>
              <a:t>18.11.2024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pPr/>
              <a:t>18.11.2024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pPr/>
              <a:t>18.11.2024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pPr/>
              <a:t>18.11.2024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pPr/>
              <a:t>18.11.2024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pPr/>
              <a:t>18.11.2024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pPr/>
              <a:t>18.11.2024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pPr/>
              <a:t>18.11.2024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storage01.sb.by/iblock/afb/9hlkmx6wj9xwnmus1xm6w9ub32snbg1j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-1" y="-1"/>
            <a:ext cx="3617895" cy="514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771550"/>
            <a:ext cx="5461388" cy="18002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139952" y="1009192"/>
            <a:ext cx="441216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ВЫБОРЫ ПРЕЗИДЕНТА РЕСПУБЛИКИ БЕЛАРУСЬ:</a:t>
            </a:r>
          </a:p>
          <a:p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БУДУЩЕЕ ЗАВИСИТ ОТ НАС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617894" y="1039872"/>
            <a:ext cx="180020" cy="129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715766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 smtClean="0">
                <a:solidFill>
                  <a:srgbClr val="002060"/>
                </a:solidFill>
              </a:rPr>
              <a:t>Единый день </a:t>
            </a:r>
            <a:br>
              <a:rPr lang="ru-RU" sz="2300" b="1" dirty="0" smtClean="0">
                <a:solidFill>
                  <a:srgbClr val="002060"/>
                </a:solidFill>
              </a:rPr>
            </a:br>
            <a:r>
              <a:rPr lang="ru-RU" sz="2300" b="1" dirty="0" smtClean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594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ноябрь </a:t>
            </a:r>
            <a:r>
              <a:rPr lang="ru-RU" dirty="0"/>
              <a:t>2024 </a:t>
            </a:r>
            <a:r>
              <a:rPr lang="ru-RU" dirty="0" smtClean="0"/>
              <a:t>г.</a:t>
            </a:r>
            <a:endParaRPr lang="ru-RU" dirty="0"/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983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724128" y="0"/>
            <a:ext cx="3421812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974724" y="627534"/>
            <a:ext cx="306177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БЕЛАРУСЬ — МИРОВОЙ ЛИДЕР </a:t>
            </a:r>
            <a:b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ПРОИЗВОДСТВУ БОЛЬШЕГРУЗНЫХ АВТОМОБИЛЕЙ</a:t>
            </a:r>
          </a:p>
          <a:p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ПРОМЫШЛЕННОСТЬ ОБЕСПЕЧИВАЕТ ТРЕТЬ ВВП И 80% ЭКСПОРТА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5974724" y="2571750"/>
            <a:ext cx="2773740" cy="798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3993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3203848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61978" y="0"/>
            <a:ext cx="346722" cy="43185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4421" y="1563638"/>
            <a:ext cx="30334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ГОСУДАРСТВЕННАЯ ПРОГРАММА «СТРОИТЕЛЬСТВО ЖИЛЬЯ» 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НА 2021-2025 ГОДЫ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055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3024336" cy="306034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47564" y="580786"/>
            <a:ext cx="26642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РЕЙТИНГ СТРАН МИРА ПО ДОСТИЖЕНИЮ ЦЕЛЕЙ УСТОЙЧИВОГО РАЗВИТИЯ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608148" y="4444997"/>
            <a:ext cx="100103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47564" y="2067694"/>
            <a:ext cx="2664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БЕЛАРУСЬ ЗАНЯЛА </a:t>
            </a:r>
            <a:b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30-е МЕСТО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ОБОЙДЯ ВСЕ СТРАНЫ СНГ, </a:t>
            </a:r>
            <a:b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США И ДР.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701403" y="1995686"/>
            <a:ext cx="257500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646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Академия управления\выборы\материалы\1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 rot="5400000">
            <a:off x="8596207" y="-128642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-22257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67651" y="417396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043608" y="3058776"/>
            <a:ext cx="799288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НЫНЕШНИМ ПОКОЛЕНИЯМ БЕЛОРУСОВ ПОСЧАСТЛИВИЛОСЬ РОДИТЬСЯ И ЖИТЬ </a:t>
            </a:r>
            <a:b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 МИРНЫМ НЕБОМ. И В ЭТОМ ТОЖЕ ЗАСЛУГА СИЛЬНОГО ПРЕЗИДЕНТА</a:t>
            </a:r>
            <a:endParaRPr lang="ru-RU" sz="2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55459" y="3179432"/>
            <a:ext cx="208317" cy="145146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262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55976" y="627534"/>
            <a:ext cx="4536505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b="1" i="1" dirty="0" smtClean="0">
                <a:solidFill>
                  <a:schemeClr val="bg1"/>
                </a:solidFill>
              </a:rPr>
              <a:t>НАДО БУДЕТ ПРЫГАТЬ ВЫШЕ!</a:t>
            </a:r>
            <a:endParaRPr lang="en-US" sz="2400" b="1" i="1" dirty="0" smtClean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ru-RU" sz="2400" b="1" i="1" dirty="0" smtClean="0">
                <a:solidFill>
                  <a:schemeClr val="bg1"/>
                </a:solidFill>
              </a:rPr>
              <a:t>ИДЯ К ЛЮДЯМ СЕГОДНЯ С ЭКЗАМЕНОМ (ОНИ У НАС ПРИМУТ ЭКЗАМЕН ЗА ПЯТИЛЕТКУ), МЫ ДОЛЖНЫ СКАЗАТЬ, ЧТО МЫ СДЕЛАЕМ. КОНКРЕТНО. ВОТ И ВСЯ ПОЛИТИКА</a:t>
            </a:r>
            <a:endParaRPr lang="ru-RU" sz="2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47864" y="-225475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 smtClean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0800000">
            <a:off x="8028384" y="1745397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 smtClean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40002" y="3867894"/>
            <a:ext cx="43684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Президент Республики </a:t>
            </a:r>
            <a:r>
              <a:rPr lang="ru-RU" sz="1400" i="1" dirty="0" smtClean="0">
                <a:solidFill>
                  <a:schemeClr val="bg1"/>
                </a:solidFill>
              </a:rPr>
              <a:t>Беларусь </a:t>
            </a:r>
            <a:r>
              <a:rPr lang="ru-RU" sz="1400" i="1" dirty="0" err="1" smtClean="0">
                <a:solidFill>
                  <a:schemeClr val="bg1"/>
                </a:solidFill>
              </a:rPr>
              <a:t>А.Г.Лукашенко</a:t>
            </a:r>
            <a:r>
              <a:rPr lang="ru-RU" sz="1400" i="1" dirty="0" smtClean="0">
                <a:solidFill>
                  <a:schemeClr val="bg1"/>
                </a:solidFill>
              </a:rPr>
              <a:t> </a:t>
            </a:r>
            <a:br>
              <a:rPr lang="ru-RU" sz="1400" i="1" dirty="0" smtClean="0">
                <a:solidFill>
                  <a:schemeClr val="bg1"/>
                </a:solidFill>
              </a:rPr>
            </a:br>
            <a:r>
              <a:rPr lang="ru-RU" sz="1400" i="1" dirty="0">
                <a:solidFill>
                  <a:schemeClr val="bg1"/>
                </a:solidFill>
              </a:rPr>
              <a:t>заслушал доклад об эффективности работы агропромышленного комплекса, 29 октября 2024 г.</a:t>
            </a:r>
          </a:p>
        </p:txBody>
      </p:sp>
    </p:spTree>
    <p:extLst>
      <p:ext uri="{BB962C8B-B14F-4D97-AF65-F5344CB8AC3E}">
        <p14:creationId xmlns:p14="http://schemas.microsoft.com/office/powerpoint/2010/main" xmlns="" val="18943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3651870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951624" y="3881046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656956" y="1560697"/>
            <a:ext cx="45962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ОБЩАЯ ИНФОРМАЦИЯ О ХОДЕ ПОДГОТОВКИ И ПРОВЕДЕНИЯ ИЗБИРАТЕЛЬНОЙ КАМПАНИИ ПО ВЫБОРАМ ПРЕЗИДЕНТА РЕСПУБЛИКИ БЕЛАРУСЬ</a:t>
            </a:r>
            <a:endParaRPr lang="ru-RU" b="1" dirty="0"/>
          </a:p>
        </p:txBody>
      </p:sp>
      <p:pic>
        <p:nvPicPr>
          <p:cNvPr id="1026" name="Picture 2" descr="D:\Академия управления\выборы\YQR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66567" y="937625"/>
            <a:ext cx="2490389" cy="2490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0567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21709" y="4227934"/>
            <a:ext cx="296762" cy="915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888276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-100389" y="-252393"/>
            <a:ext cx="1121528" cy="1441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 smtClean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0800000">
            <a:off x="3995936" y="3076802"/>
            <a:ext cx="1233681" cy="131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 smtClean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5544" y="509185"/>
            <a:ext cx="349581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chemeClr val="bg1"/>
                </a:solidFill>
              </a:rPr>
              <a:t>Задача </a:t>
            </a:r>
            <a:r>
              <a:rPr lang="ru-RU" sz="1600" b="1" i="1" dirty="0">
                <a:solidFill>
                  <a:schemeClr val="bg1"/>
                </a:solidFill>
              </a:rPr>
              <a:t>наша – провести ее на высоком уровне. Организационном прежде всего. Как я говорю, сделать, хоть мы и для своего народа это проводим, но сделать так, чтобы комар носа не подточил. Но при этом помнить: мы проводим в Беларуси предвыборную кампанию для своего народа и интересы наших людей должны быть поставлены во главу угла. А не так, как кто-то хочет там за </a:t>
            </a:r>
            <a:r>
              <a:rPr lang="ru-RU" sz="1600" b="1" i="1" dirty="0" smtClean="0">
                <a:solidFill>
                  <a:schemeClr val="bg1"/>
                </a:solidFill>
              </a:rPr>
              <a:t>границей</a:t>
            </a:r>
            <a:endParaRPr lang="ru-RU" sz="1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75544" y="3802394"/>
            <a:ext cx="39364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200" i="1" dirty="0" err="1" smtClean="0">
                <a:solidFill>
                  <a:schemeClr val="bg1"/>
                </a:solidFill>
              </a:rPr>
              <a:t>А.Г.Лукашенко</a:t>
            </a:r>
            <a:r>
              <a:rPr lang="ru-RU" sz="1200" i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1200" i="1" dirty="0" smtClean="0">
                <a:solidFill>
                  <a:schemeClr val="bg1"/>
                </a:solidFill>
              </a:rPr>
              <a:t>совещание </a:t>
            </a:r>
            <a:r>
              <a:rPr lang="ru-RU" sz="1200" i="1" dirty="0">
                <a:solidFill>
                  <a:schemeClr val="bg1"/>
                </a:solidFill>
              </a:rPr>
              <a:t>по вопросам проведения выборов 2025 </a:t>
            </a:r>
            <a:r>
              <a:rPr lang="ru-RU" sz="1200" i="1" dirty="0" smtClean="0">
                <a:solidFill>
                  <a:schemeClr val="bg1"/>
                </a:solidFill>
              </a:rPr>
              <a:t>года</a:t>
            </a:r>
            <a:r>
              <a:rPr lang="ru-RU" sz="1200" i="1" dirty="0">
                <a:solidFill>
                  <a:schemeClr val="bg1"/>
                </a:solidFill>
              </a:rPr>
              <a:t>, 5 ноября 2024 г.</a:t>
            </a:r>
            <a:endParaRPr lang="ru-RU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AutoShape 2" descr="выборы в РБ 2025 год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выборы в РБ 2025 год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выборы в РБ 2025 года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157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21709" y="4227934"/>
            <a:ext cx="296762" cy="915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766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0" y="0"/>
            <a:ext cx="3617894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 rot="10800000">
            <a:off x="5652120" y="0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95736" y="457783"/>
            <a:ext cx="6480720" cy="1393887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500799" y="555526"/>
            <a:ext cx="60440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НАЗНАЧЕНИЕ ВЫБОРОВ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ПРЕЗИДЕНТА РЕСПУБЛИКИ БЕЛАРУСЬ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26 ЯНВАРЯ 2025 г. ОБУСЛОВЛЕНО: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67773" y="3867335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96242" y="-22257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76456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104456" y="2139702"/>
            <a:ext cx="4860032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 smtClean="0"/>
              <a:t>полным соответствием </a:t>
            </a:r>
            <a:r>
              <a:rPr lang="ru-RU" sz="1600" dirty="0"/>
              <a:t>Конституции и Избирательному </a:t>
            </a:r>
            <a:r>
              <a:rPr lang="ru-RU" sz="1600" dirty="0" smtClean="0"/>
              <a:t>кодексу Республики Беларусь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 smtClean="0"/>
              <a:t>положительной практикой организации избирательных кампаний в зимний период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 smtClean="0"/>
              <a:t>оптимальным использованием </a:t>
            </a:r>
            <a:r>
              <a:rPr lang="ru-RU" sz="1600" dirty="0"/>
              <a:t>ресурсов благодаря близости к Единому дню </a:t>
            </a:r>
            <a:r>
              <a:rPr lang="ru-RU" sz="1600" dirty="0" smtClean="0"/>
              <a:t>голосования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необходимостью определить дальнейший стратегический курс социально-экономического развития страны на следующую пятилетку</a:t>
            </a:r>
            <a:endParaRPr lang="ru-RU" sz="17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124065" y="2263020"/>
            <a:ext cx="179512" cy="179512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119771" y="2844569"/>
            <a:ext cx="179512" cy="179512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113145" y="3389347"/>
            <a:ext cx="179512" cy="179512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102124" y="3916931"/>
            <a:ext cx="179512" cy="179512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273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5472608" cy="10441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24940" y="521866"/>
            <a:ext cx="5027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СООТВЕТСТВИИ С КОНСТИТУЦИЕЙ РЕСПУБЛИКИ БЕЛАРУСЬ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1588728"/>
            <a:ext cx="460851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/>
              <a:t>Статья </a:t>
            </a:r>
            <a:r>
              <a:rPr lang="ru-RU" sz="1600" b="1" i="1" dirty="0" smtClean="0"/>
              <a:t>80</a:t>
            </a:r>
            <a:endParaRPr lang="ru-RU" sz="1600" b="1" i="1" dirty="0"/>
          </a:p>
          <a:p>
            <a:r>
              <a:rPr lang="ru-RU" sz="1600" i="1" dirty="0"/>
              <a:t>Президентом Республики Беларусь может быть избран гражданин Республики Беларусь по рождению, не моложе 40 лет, обладающий избирательным правом и постоянно проживающий в Республике Беларусь не менее 20 лет непосредственно перед выборами, не имеющий и не имевший ранее гражданства иностранного государства либо вида на жительство или иного документа иностранного государства, дающего право на льготы и другие </a:t>
            </a:r>
            <a:r>
              <a:rPr lang="ru-RU" sz="1600" i="1" dirty="0" smtClean="0"/>
              <a:t>преимущества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447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-509" y="0"/>
            <a:ext cx="9143998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691680" y="411510"/>
            <a:ext cx="5760640" cy="8640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6" name="TextBox 5"/>
          <p:cNvSpPr txBox="1"/>
          <p:nvPr/>
        </p:nvSpPr>
        <p:spPr>
          <a:xfrm>
            <a:off x="683568" y="627534"/>
            <a:ext cx="7795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СТАДИИ ИЗБИРАТЕЛЬНОЙ КАМПАНИИ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370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62213" y="627534"/>
            <a:ext cx="453650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ВЫ ДУМАЕТЕ, ЧТО, НАХОДЯСЬ У ЭТОЙ ВЛАСТИ, Я </a:t>
            </a:r>
            <a:br>
              <a:rPr lang="ru-RU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ЧТО-ТО ЧРЕЗМЕРНОЕ ПОЛУЧИЛ, </a:t>
            </a:r>
            <a:br>
              <a:rPr lang="ru-RU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ПОЛУЧИЛ ЛИ ВООБЩЕ, </a:t>
            </a:r>
            <a:br>
              <a:rPr lang="ru-RU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 ОШИБАЕТЕСЬ. НИЧЕГО ПОДОБНОГО. Я РАБОТАЮ НА БОЛЬШОЙ ВЫСОКОЙ ДОЛЖНОСТИ, КОТОРУЮ МНЕ ДОВЕРИЛ НАРОД. РАБОТАЮ. А НЕ ВЛАСТВУЮ</a:t>
            </a:r>
            <a:endParaRPr lang="ru-RU" sz="2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17149" y="-225475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 smtClean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0800000">
            <a:off x="8093209" y="1923678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 smtClean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46239" y="3867894"/>
            <a:ext cx="43684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 Республики </a:t>
            </a:r>
            <a: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Беларусь </a:t>
            </a:r>
            <a:r>
              <a:rPr lang="ru-RU" sz="14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А.Г.Лукашенко</a:t>
            </a:r>
            <a: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встрече </a:t>
            </a: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представителями зарубежных и белорусских </a:t>
            </a:r>
            <a: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СМИ, 6 июля 2023 г.</a:t>
            </a:r>
            <a:endParaRPr lang="ru-RU" sz="1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816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85800" y="359447"/>
            <a:ext cx="8208912" cy="107914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6" name="TextBox 5"/>
          <p:cNvSpPr txBox="1"/>
          <p:nvPr/>
        </p:nvSpPr>
        <p:spPr>
          <a:xfrm>
            <a:off x="692696" y="483518"/>
            <a:ext cx="7795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НАША СТРАНА САМОСТОЯТЕЛЬНО ОБЕСПЕЧИВАЕТ СЕБЯ ВО ВСЕХ СТРАТЕГИЧЕСКИ ВАЖНЫХ СФЕРАХ ЖИЗНИ</a:t>
            </a:r>
            <a:endParaRPr lang="ru-RU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64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373446" y="0"/>
            <a:ext cx="346722" cy="43185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1841073"/>
            <a:ext cx="28083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ДОЛЮ БЕЛАРУСИ ПРИХОДИТСЯ</a:t>
            </a:r>
            <a:endParaRPr lang="ru-R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607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6255</TotalTime>
  <Words>305</Words>
  <Application>Microsoft Office PowerPoint</Application>
  <PresentationFormat>Экран (16:9)</PresentationFormat>
  <Paragraphs>37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User</cp:lastModifiedBy>
  <cp:revision>383</cp:revision>
  <dcterms:created xsi:type="dcterms:W3CDTF">2024-07-24T10:48:12Z</dcterms:created>
  <dcterms:modified xsi:type="dcterms:W3CDTF">2024-11-18T11:16:07Z</dcterms:modified>
</cp:coreProperties>
</file>