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449" r:id="rId3"/>
    <p:sldId id="450" r:id="rId4"/>
    <p:sldId id="452" r:id="rId5"/>
    <p:sldId id="453" r:id="rId6"/>
    <p:sldId id="455" r:id="rId7"/>
    <p:sldId id="469" r:id="rId8"/>
    <p:sldId id="470" r:id="rId9"/>
    <p:sldId id="471" r:id="rId10"/>
    <p:sldId id="473" r:id="rId11"/>
    <p:sldId id="474" r:id="rId12"/>
    <p:sldId id="398" r:id="rId13"/>
    <p:sldId id="430" r:id="rId14"/>
    <p:sldId id="339" r:id="rId15"/>
    <p:sldId id="432" r:id="rId16"/>
    <p:sldId id="420" r:id="rId17"/>
    <p:sldId id="477" r:id="rId18"/>
    <p:sldId id="411" r:id="rId19"/>
    <p:sldId id="475" r:id="rId20"/>
    <p:sldId id="479" r:id="rId21"/>
    <p:sldId id="465" r:id="rId22"/>
    <p:sldId id="466" r:id="rId23"/>
    <p:sldId id="468" r:id="rId2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A7E1428-733D-42C9-AB84-69F34A5FA254}">
          <p14:sldIdLst>
            <p14:sldId id="449"/>
            <p14:sldId id="450"/>
            <p14:sldId id="452"/>
            <p14:sldId id="453"/>
            <p14:sldId id="455"/>
            <p14:sldId id="469"/>
            <p14:sldId id="470"/>
            <p14:sldId id="471"/>
            <p14:sldId id="473"/>
            <p14:sldId id="474"/>
            <p14:sldId id="398"/>
            <p14:sldId id="430"/>
            <p14:sldId id="339"/>
            <p14:sldId id="432"/>
            <p14:sldId id="420"/>
            <p14:sldId id="477"/>
            <p14:sldId id="411"/>
            <p14:sldId id="475"/>
            <p14:sldId id="479"/>
            <p14:sldId id="465"/>
            <p14:sldId id="466"/>
            <p14:sldId id="4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5FDD"/>
    <a:srgbClr val="1F06D8"/>
    <a:srgbClr val="3B953B"/>
    <a:srgbClr val="6EB517"/>
    <a:srgbClr val="60732F"/>
    <a:srgbClr val="245A24"/>
    <a:srgbClr val="8D5CA8"/>
    <a:srgbClr val="FFFF99"/>
    <a:srgbClr val="740000"/>
    <a:srgbClr val="4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68785" autoAdjust="0"/>
  </p:normalViewPr>
  <p:slideViewPr>
    <p:cSldViewPr>
      <p:cViewPr varScale="1">
        <p:scale>
          <a:sx n="139" d="100"/>
          <a:sy n="139" d="100"/>
        </p:scale>
        <p:origin x="-114" y="-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94"/>
          <c:y val="2.389135640824499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8750272466302538E-2"/>
          <c:y val="0.16353512709708803"/>
          <c:w val="0.87134521285074673"/>
          <c:h val="0.6198575209369264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1462,0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73-49B2-995A-47A7B43C95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Лист1!$A$1:$H$1</c:f>
              <c:strCache>
                <c:ptCount val="8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Лист1!$A$2:$H$2</c:f>
              <c:numCache>
                <c:formatCode>General</c:formatCode>
                <c:ptCount val="8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  <c:pt idx="6">
                  <c:v>1465.8</c:v>
                </c:pt>
                <c:pt idx="7">
                  <c:v>1462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/>
        <c:gapWidth val="219"/>
        <c:overlap val="-27"/>
        <c:axId val="109460096"/>
        <c:axId val="104075648"/>
      </c:barChart>
      <c:catAx>
        <c:axId val="10946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075648"/>
        <c:crosses val="autoZero"/>
        <c:auto val="1"/>
        <c:lblAlgn val="ctr"/>
        <c:lblOffset val="100"/>
      </c:catAx>
      <c:valAx>
        <c:axId val="1040756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46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13 180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C4-44A5-B838-8CCF4330B0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14 755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C4-44A5-B838-8CCF4330B0E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16 201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C4-44A5-B838-8CCF4330B0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17 268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C4-44A5-B838-8CCF4330B0E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18 066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C4-44A5-B838-8CCF4330B0E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19 514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C4-44A5-B838-8CCF4330B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Лист1!$C$1:$J$1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2024</c:v>
                </c:pt>
                <c:pt idx="7">
                  <c:v>9 мес.2024</c:v>
                </c:pt>
              </c:strCache>
            </c:strRef>
          </c:cat>
          <c:val>
            <c:numRef>
              <c:f>Лист1!$C$2:$J$2</c:f>
              <c:numCache>
                <c:formatCode>#,##0</c:formatCode>
                <c:ptCount val="8"/>
                <c:pt idx="0">
                  <c:v>14755</c:v>
                </c:pt>
                <c:pt idx="1">
                  <c:v>16201</c:v>
                </c:pt>
                <c:pt idx="2">
                  <c:v>17268</c:v>
                </c:pt>
                <c:pt idx="3">
                  <c:v>18066</c:v>
                </c:pt>
                <c:pt idx="4">
                  <c:v>19514</c:v>
                </c:pt>
                <c:pt idx="5">
                  <c:v>21419</c:v>
                </c:pt>
                <c:pt idx="6" formatCode="General">
                  <c:v>21578</c:v>
                </c:pt>
                <c:pt idx="7" formatCode="General">
                  <c:v>21816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Val val="1"/>
        </c:dLbls>
        <c:overlap val="-25"/>
        <c:axId val="109701376"/>
        <c:axId val="110108672"/>
      </c:barChart>
      <c:catAx>
        <c:axId val="109701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108672"/>
        <c:crosses val="autoZero"/>
        <c:auto val="1"/>
        <c:lblAlgn val="ctr"/>
        <c:lblOffset val="100"/>
      </c:catAx>
      <c:valAx>
        <c:axId val="11010867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0970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52E-2"/>
          <c:y val="5.2066795984273849E-2"/>
          <c:w val="0.83193362603057874"/>
          <c:h val="0.708827313746138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5F-4DE6-9FF5-36966655D740}"/>
                </c:ext>
              </c:extLst>
            </c:dLbl>
            <c:dLbl>
              <c:idx val="1"/>
              <c:layout>
                <c:manualLayout>
                  <c:x val="-1.9814684333319701E-2"/>
                  <c:y val="7.85913150262113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5F-4DE6-9FF5-36966655D740}"/>
                </c:ext>
              </c:extLst>
            </c:dLbl>
            <c:dLbl>
              <c:idx val="2"/>
              <c:layout>
                <c:manualLayout>
                  <c:x val="-2.9882897626759448E-2"/>
                  <c:y val="-9.92101649246517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4A-45FC-8CD3-F606F3A8601F}"/>
                </c:ext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D-4C2C-A5EC-3FC608178673}"/>
                </c:ext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A9-40C7-94F1-E4AA0FE05420}"/>
                </c:ext>
              </c:extLst>
            </c:dLbl>
            <c:dLbl>
              <c:idx val="5"/>
              <c:layout>
                <c:manualLayout>
                  <c:x val="-3.3917171596318359E-2"/>
                  <c:y val="-3.309437630129955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18-4ADF-A978-231F23D1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9 мес.2024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15540</c:v>
                </c:pt>
                <c:pt idx="1">
                  <c:v>16260</c:v>
                </c:pt>
                <c:pt idx="2">
                  <c:v>17512</c:v>
                </c:pt>
                <c:pt idx="3">
                  <c:v>27993</c:v>
                </c:pt>
                <c:pt idx="4">
                  <c:v>19608</c:v>
                </c:pt>
                <c:pt idx="5">
                  <c:v>20416</c:v>
                </c:pt>
                <c:pt idx="6">
                  <c:v>20356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9 мес.2024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29874</c:v>
                </c:pt>
                <c:pt idx="1">
                  <c:v>31915</c:v>
                </c:pt>
                <c:pt idx="2">
                  <c:v>34785</c:v>
                </c:pt>
                <c:pt idx="3">
                  <c:v>46487</c:v>
                </c:pt>
                <c:pt idx="4">
                  <c:v>39777</c:v>
                </c:pt>
                <c:pt idx="5">
                  <c:v>41827</c:v>
                </c:pt>
                <c:pt idx="6">
                  <c:v>41578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28242786281652E-2"/>
                  <c:y val="-6.676306760423126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D5-4BB7-8DF6-B90B04E7E9B8}"/>
                </c:ext>
              </c:extLst>
            </c:dLbl>
            <c:dLbl>
              <c:idx val="1"/>
              <c:layout>
                <c:manualLayout>
                  <c:x val="1.8460850841134625E-2"/>
                  <c:y val="3.74885773865060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D5-4BB7-8DF6-B90B04E7E9B8}"/>
                </c:ext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D5-4BB7-8DF6-B90B04E7E9B8}"/>
                </c:ext>
              </c:extLst>
            </c:dLbl>
            <c:dLbl>
              <c:idx val="3"/>
              <c:layout>
                <c:manualLayout>
                  <c:x val="6.8975455710242875E-3"/>
                  <c:y val="4.5733868924331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CD-4C2C-A5EC-3FC608178673}"/>
                </c:ext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4-45FC-9688-1B000FB68299}"/>
                </c:ext>
              </c:extLst>
            </c:dLbl>
            <c:dLbl>
              <c:idx val="5"/>
              <c:layout>
                <c:manualLayout>
                  <c:x val="1.8684177541526733E-2"/>
                  <c:y val="-7.7859594537487846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A9-40C7-94F1-E4AA0FE05420}"/>
                </c:ext>
              </c:extLst>
            </c:dLbl>
            <c:dLbl>
              <c:idx val="6"/>
              <c:layout>
                <c:manualLayout>
                  <c:x val="1.130572386543946E-2"/>
                  <c:y val="-3.18973177620853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2A-42F7-A3B1-88A657E4E7DD}"/>
                </c:ext>
              </c:extLst>
            </c:dLbl>
            <c:dLbl>
              <c:idx val="7"/>
              <c:layout>
                <c:manualLayout>
                  <c:x val="1.5828013411615237E-2"/>
                  <c:y val="-4.78459766431262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1A-4383-978A-A2F1093B6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9 мес.2024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1508</c:v>
                </c:pt>
                <c:pt idx="1">
                  <c:v>1767.8</c:v>
                </c:pt>
                <c:pt idx="2" formatCode="General">
                  <c:v>2112</c:v>
                </c:pt>
                <c:pt idx="3" formatCode="#,##0">
                  <c:v>2725.7</c:v>
                </c:pt>
                <c:pt idx="4" formatCode="#,##0">
                  <c:v>3785.6</c:v>
                </c:pt>
                <c:pt idx="5" formatCode="#,##0">
                  <c:v>4543</c:v>
                </c:pt>
                <c:pt idx="6" formatCode="#,##0">
                  <c:v>5406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/>
        <c:gapDepth val="0"/>
        <c:shape val="cylinder"/>
        <c:axId val="110312064"/>
        <c:axId val="110330240"/>
        <c:axId val="0"/>
      </c:bar3DChart>
      <c:catAx>
        <c:axId val="110312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30240"/>
        <c:crosses val="autoZero"/>
        <c:auto val="1"/>
        <c:lblAlgn val="ctr"/>
        <c:lblOffset val="100"/>
      </c:catAx>
      <c:valAx>
        <c:axId val="110330240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1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layout>
        <c:manualLayout>
          <c:xMode val="edge"/>
          <c:yMode val="edge"/>
          <c:x val="0.24107096284605198"/>
          <c:y val="0.102252917741157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9 мес.2024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21.7</c:v>
                </c:pt>
                <c:pt idx="1">
                  <c:v>20</c:v>
                </c:pt>
                <c:pt idx="2">
                  <c:v>9.4</c:v>
                </c:pt>
                <c:pt idx="3">
                  <c:v>13.16</c:v>
                </c:pt>
                <c:pt idx="4">
                  <c:v>13.3</c:v>
                </c:pt>
                <c:pt idx="5">
                  <c:v>17</c:v>
                </c:pt>
                <c:pt idx="6">
                  <c:v>8.2900000000000009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/>
        <c:axId val="139896704"/>
        <c:axId val="139898240"/>
      </c:barChart>
      <c:catAx>
        <c:axId val="13989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898240"/>
        <c:crosses val="autoZero"/>
        <c:auto val="1"/>
        <c:lblAlgn val="ctr"/>
        <c:lblOffset val="100"/>
      </c:catAx>
      <c:valAx>
        <c:axId val="139898240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tickLblPos val="none"/>
        <c:crossAx val="13989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/>
      <c:barChart>
        <c:barDir val="col"/>
        <c:grouping val="clustered"/>
        <c:dLbls/>
        <c:axId val="139954816"/>
        <c:axId val="139956608"/>
      </c:barChart>
      <c:catAx>
        <c:axId val="13995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956608"/>
        <c:crosses val="autoZero"/>
        <c:auto val="1"/>
        <c:lblAlgn val="ctr"/>
        <c:lblOffset val="100"/>
      </c:catAx>
      <c:valAx>
        <c:axId val="139956608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tickLblPos val="none"/>
        <c:crossAx val="13995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079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97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48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63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5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5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7B53B-A142-4B85-92CA-686E214AB02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2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915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4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5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30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9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9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http://ppt.prtxt.ru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65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07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7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98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17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39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5" y="987574"/>
            <a:ext cx="3810846" cy="33123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851" y="843558"/>
            <a:ext cx="5328592" cy="3024336"/>
          </a:xfrm>
        </p:spPr>
        <p:txBody>
          <a:bodyPr>
            <a:normAutofit fontScale="47500" lnSpcReduction="20000"/>
          </a:bodyPr>
          <a:lstStyle/>
          <a:p>
            <a:endParaRPr lang="ru-RU" sz="5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О демографической ситуации в Минской области и реализации </a:t>
            </a:r>
            <a:b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в 2024 году Государственной программы «Здоровье народа и демографическая безопасность» </a:t>
            </a:r>
            <a:endParaRPr lang="en-US" sz="5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69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79803" y="1653028"/>
            <a:ext cx="3799335" cy="205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02499543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826608"/>
            <a:ext cx="392905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     </a:t>
            </a:r>
            <a:r>
              <a:rPr lang="ru-RU" sz="1500" dirty="0"/>
              <a:t>К </a:t>
            </a:r>
            <a:r>
              <a:rPr lang="ru-RU" sz="1500" dirty="0" smtClean="0"/>
              <a:t>2024/2025 </a:t>
            </a:r>
            <a:r>
              <a:rPr lang="ru-RU" sz="1500" dirty="0"/>
              <a:t>учебному году </a:t>
            </a:r>
            <a:r>
              <a:rPr lang="ru-RU" sz="1500" dirty="0" smtClean="0"/>
              <a:t>выплата </a:t>
            </a:r>
            <a:r>
              <a:rPr lang="ru-RU" sz="1500" dirty="0"/>
              <a:t>единовременной материальной </a:t>
            </a:r>
            <a:r>
              <a:rPr lang="ru-RU" sz="1500" dirty="0" smtClean="0"/>
              <a:t>помощи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smtClean="0"/>
              <a:t>произведена 20</a:t>
            </a:r>
            <a:r>
              <a:rPr lang="ru-RU" sz="1500" dirty="0"/>
              <a:t> </a:t>
            </a:r>
            <a:r>
              <a:rPr lang="ru-RU" sz="1500" dirty="0" smtClean="0"/>
              <a:t>356 многодетным </a:t>
            </a:r>
            <a:r>
              <a:rPr lang="ru-RU" sz="1500" dirty="0"/>
              <a:t>семьям на 41 </a:t>
            </a:r>
            <a:r>
              <a:rPr lang="ru-RU" sz="1500" dirty="0" smtClean="0"/>
              <a:t>548 </a:t>
            </a:r>
            <a:r>
              <a:rPr lang="ru-RU" sz="1500" dirty="0"/>
              <a:t>школьников на сумму </a:t>
            </a:r>
            <a:br>
              <a:rPr lang="ru-RU" sz="1500" dirty="0"/>
            </a:br>
            <a:r>
              <a:rPr lang="ru-RU" sz="1500" dirty="0" smtClean="0"/>
              <a:t>5406,тыс</a:t>
            </a:r>
            <a:r>
              <a:rPr lang="ru-RU" sz="1500" dirty="0"/>
              <a:t>. рублей.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48698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42"/>
          <a:stretch/>
        </p:blipFill>
        <p:spPr bwMode="auto">
          <a:xfrm>
            <a:off x="5934770" y="241622"/>
            <a:ext cx="2977771" cy="178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1" y="1110432"/>
            <a:ext cx="5542080" cy="154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Единовременную выплату при рождении двоих и более детей на приобретение детских вещей первой необходимости за 9 месяцев 2024 года </a:t>
            </a:r>
            <a:r>
              <a:rPr lang="ru-RU" sz="1600" dirty="0"/>
              <a:t>получили </a:t>
            </a:r>
            <a:r>
              <a:rPr lang="ru-RU" sz="1600" dirty="0" smtClean="0"/>
              <a:t>72 семьи </a:t>
            </a:r>
            <a:r>
              <a:rPr lang="ru-RU" sz="1600" dirty="0"/>
              <a:t>на  </a:t>
            </a:r>
            <a:r>
              <a:rPr lang="ru-RU" sz="1600" dirty="0" smtClean="0"/>
              <a:t>144 </a:t>
            </a:r>
            <a:r>
              <a:rPr lang="ru-RU" sz="1600" dirty="0"/>
              <a:t>ребенка.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Семейный капитал назначен 23 </a:t>
            </a:r>
            <a:r>
              <a:rPr lang="ru-RU" sz="1600" dirty="0"/>
              <a:t>5</a:t>
            </a:r>
            <a:r>
              <a:rPr lang="ru-RU" sz="1600" dirty="0" smtClean="0"/>
              <a:t>00 многодетным семьям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91880" y="3137405"/>
            <a:ext cx="5256584" cy="15183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</a:t>
            </a:r>
            <a:r>
              <a:rPr lang="ru-RU" sz="1600" dirty="0" smtClean="0"/>
              <a:t>проводится работа по </a:t>
            </a:r>
            <a:r>
              <a:rPr lang="ru-RU" sz="1600" dirty="0"/>
              <a:t>обеспечению противопожарной безопасности домовладений (квартир) многодетных </a:t>
            </a:r>
            <a:r>
              <a:rPr lang="ru-RU" sz="1600" dirty="0" smtClean="0"/>
              <a:t>семей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За 9 месяцев 2024 года  израсходовано </a:t>
            </a:r>
            <a:br>
              <a:rPr lang="ru-RU" sz="1600" dirty="0" smtClean="0"/>
            </a:br>
            <a:r>
              <a:rPr lang="ru-RU" sz="1600" dirty="0" smtClean="0"/>
              <a:t>247,3 </a:t>
            </a:r>
            <a:r>
              <a:rPr lang="ru-RU" sz="1600" dirty="0"/>
              <a:t>тыс. 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26187" y="1748147"/>
            <a:ext cx="2286354" cy="156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3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</a:t>
            </a:r>
            <a:r>
              <a:rPr lang="ru-RU" dirty="0" smtClean="0"/>
              <a:t>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приверженности</a:t>
            </a:r>
            <a:r>
              <a:rPr lang="en-US" dirty="0" smtClean="0"/>
              <a:t> </a:t>
            </a:r>
            <a:r>
              <a:rPr lang="ru-RU" dirty="0" smtClean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профилактику </a:t>
            </a:r>
            <a:r>
              <a:rPr lang="ru-RU" dirty="0"/>
              <a:t>неинфекционных </a:t>
            </a:r>
            <a:r>
              <a:rPr lang="ru-RU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улучшение </a:t>
            </a:r>
            <a:r>
              <a:rPr lang="ru-RU" dirty="0"/>
              <a:t>доступности первичной медицинской </a:t>
            </a:r>
            <a:r>
              <a:rPr lang="ru-RU" dirty="0" smtClean="0"/>
              <a:t>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преждевременной </a:t>
            </a:r>
            <a:r>
              <a:rPr lang="ru-RU" dirty="0" smtClean="0"/>
              <a:t>смертности              и стабилизацию </a:t>
            </a:r>
            <a:r>
              <a:rPr lang="ru-RU" dirty="0"/>
              <a:t>инвалидности населения, наступивших по причине неинфекционных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17" y="156862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78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313" y="1824774"/>
            <a:ext cx="2865577" cy="1798471"/>
            <a:chOff x="788521" y="1483761"/>
            <a:chExt cx="3240360" cy="2033689"/>
          </a:xfrm>
        </p:grpSpPr>
        <p:pic>
          <p:nvPicPr>
            <p:cNvPr id="1027" name="Picture 3" descr="D:\саша\презентация демография на заседание МОИК\картинки_города\Налибоки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69" b="8950"/>
            <a:stretch/>
          </p:blipFill>
          <p:spPr bwMode="auto">
            <a:xfrm>
              <a:off x="788521" y="1483761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788521" y="1546368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 err="1" smtClean="0"/>
                <a:t>аг</a:t>
              </a:r>
              <a:r>
                <a:rPr lang="ru-RU" sz="1300" dirty="0" smtClean="0"/>
                <a:t>. Налибоки (</a:t>
              </a:r>
              <a:r>
                <a:rPr lang="ru-RU" sz="1300" dirty="0" err="1" smtClean="0"/>
                <a:t>Столбцовский</a:t>
              </a:r>
              <a:r>
                <a:rPr lang="ru-RU" sz="1300" dirty="0" smtClean="0"/>
                <a:t> р-н)</a:t>
              </a:r>
              <a:endParaRPr lang="ru-RU" sz="13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50391" y="3293747"/>
            <a:ext cx="2931249" cy="2075724"/>
            <a:chOff x="4427983" y="1004148"/>
            <a:chExt cx="3279217" cy="2322132"/>
          </a:xfrm>
        </p:grpSpPr>
        <p:pic>
          <p:nvPicPr>
            <p:cNvPr id="1029" name="Picture 5" descr="D:\саша\презентация демография на заседание МОИК\картинки_города\свислочь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19" b="4691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/>
                <a:t>г. Свислочь (</a:t>
              </a:r>
              <a:r>
                <a:rPr lang="ru-RU" sz="1300" dirty="0" err="1" smtClean="0"/>
                <a:t>Пуховичский</a:t>
              </a:r>
              <a:r>
                <a:rPr lang="ru-RU" sz="1300" dirty="0" smtClean="0"/>
                <a:t> р-н</a:t>
              </a:r>
              <a:r>
                <a:rPr lang="ru-RU" sz="1300" dirty="0"/>
                <a:t>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6907" y="1846342"/>
            <a:ext cx="2889466" cy="2091825"/>
            <a:chOff x="3059832" y="2142921"/>
            <a:chExt cx="3251258" cy="2353745"/>
          </a:xfrm>
        </p:grpSpPr>
        <p:pic>
          <p:nvPicPr>
            <p:cNvPr id="1030" name="Picture 6" descr="D:\саша\презентация демография на заседание МОИК\картинки_города\острошицы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558" r="2495" b="10146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err="1" smtClean="0"/>
                <a:t>аг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Острошицы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Логойский</a:t>
              </a:r>
              <a:r>
                <a:rPr lang="ru-RU" sz="1300" dirty="0" smtClean="0"/>
                <a:t> р-н</a:t>
              </a:r>
              <a:r>
                <a:rPr lang="ru-RU" sz="1500" dirty="0" smtClean="0"/>
                <a:t>)</a:t>
              </a:r>
              <a:endParaRPr lang="ru-RU" sz="1500" dirty="0"/>
            </a:p>
          </p:txBody>
        </p:sp>
      </p:grpSp>
      <p:pic>
        <p:nvPicPr>
          <p:cNvPr id="1033" name="Picture 9" descr="D:\саша\презентация демография на заседание МОИК\картинки_города\свислочь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D:\саша\презентация демография на заседание МОИК\картинки_города\Налибоки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19"/>
          <a:stretch/>
        </p:blipFill>
        <p:spPr bwMode="auto">
          <a:xfrm>
            <a:off x="611560" y="3909115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D:\саша\презентация демография на заседание МОИК\картинки_города\остроши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30234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611560" y="1336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47640"/>
            <a:ext cx="898606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месяцев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в проект «Здоровые города и поселки»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 </a:t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 населенный пункт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5606" y="1299514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91883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5993" y="1963457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32680" y="1748351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0" y="54088"/>
            <a:ext cx="916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4063761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«Средняя школа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387" y="1768068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</a:t>
            </a:r>
            <a:r>
              <a:rPr lang="ru-RU" sz="1400" dirty="0" err="1" smtClean="0"/>
              <a:t>Вилейская</a:t>
            </a:r>
            <a:r>
              <a:rPr lang="ru-RU" sz="1400" dirty="0" smtClean="0"/>
              <a:t> гимназия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993" y="4395503"/>
            <a:ext cx="89097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в рамках проекта «Школа здоровья» </a:t>
            </a:r>
            <a:r>
              <a:rPr lang="ru-RU" sz="1600" dirty="0" smtClean="0"/>
              <a:t>403 </a:t>
            </a:r>
            <a:r>
              <a:rPr lang="ru-RU" sz="1600" dirty="0"/>
              <a:t>учреждений общего среднего образования Минской области подтвердили свое соответствие реализуемому проекту или его критериям.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32109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7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265" y="2732022"/>
            <a:ext cx="50050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Во </a:t>
            </a:r>
            <a:r>
              <a:rPr lang="ru-RU" sz="1400" dirty="0"/>
              <a:t>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больницах</a:t>
            </a:r>
            <a:r>
              <a:rPr lang="ru-RU" sz="1400" dirty="0" smtClean="0"/>
              <a:t> выполняются велоэргометрия</a:t>
            </a:r>
            <a:r>
              <a:rPr lang="ru-RU" sz="1400" dirty="0"/>
              <a:t>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</a:t>
            </a:r>
            <a:r>
              <a:rPr lang="ru-RU" sz="1400" dirty="0" smtClean="0"/>
              <a:t>ЭХО-КГ</a:t>
            </a:r>
            <a:endParaRPr lang="en-US" sz="1400" dirty="0"/>
          </a:p>
          <a:p>
            <a:pPr algn="just"/>
            <a:r>
              <a:rPr lang="ru-RU" sz="1400" dirty="0"/>
              <a:t> </a:t>
            </a:r>
            <a:endParaRPr lang="en-US" sz="1400" dirty="0"/>
          </a:p>
          <a:p>
            <a:pPr algn="just"/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72" y="106516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082675"/>
            <a:ext cx="4906888" cy="803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/>
              <a:t>Удельный вес врачей общей </a:t>
            </a:r>
            <a:r>
              <a:rPr lang="ru-RU" sz="1400" dirty="0" smtClean="0"/>
              <a:t>практики, работающих </a:t>
            </a:r>
            <a:br>
              <a:rPr lang="ru-RU" sz="1400" dirty="0" smtClean="0"/>
            </a:br>
            <a:r>
              <a:rPr lang="ru-RU" sz="1400" dirty="0" smtClean="0"/>
              <a:t>в команде 87,1%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2008418"/>
            <a:ext cx="4906888" cy="679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первичном звене здравоохранения области созданы </a:t>
            </a:r>
            <a:r>
              <a:rPr lang="ru-RU" sz="1400" dirty="0" smtClean="0"/>
              <a:t>453 команды врача общей практики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123" y="1085736"/>
            <a:ext cx="3344765" cy="1600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амбулаторно-поликлинических </a:t>
            </a:r>
            <a:r>
              <a:rPr lang="ru-RU" sz="1400" dirty="0"/>
              <a:t>учреждениях Минской области </a:t>
            </a:r>
            <a:r>
              <a:rPr lang="ru-RU" sz="1400" dirty="0" smtClean="0"/>
              <a:t>работают 520 врачей </a:t>
            </a:r>
            <a:r>
              <a:rPr lang="ru-RU" sz="1400" dirty="0"/>
              <a:t>общей </a:t>
            </a:r>
            <a:r>
              <a:rPr lang="ru-RU" sz="1400" dirty="0" smtClean="0"/>
              <a:t>практики, </a:t>
            </a:r>
            <a:r>
              <a:rPr lang="ru-RU" sz="1400" dirty="0" smtClean="0">
                <a:solidFill>
                  <a:schemeClr val="tx1"/>
                </a:solidFill>
              </a:rPr>
              <a:t>569 </a:t>
            </a:r>
            <a:r>
              <a:rPr lang="ru-RU" sz="1400" dirty="0" smtClean="0"/>
              <a:t>помощников </a:t>
            </a:r>
            <a:r>
              <a:rPr lang="ru-RU" sz="1400" dirty="0"/>
              <a:t>врача </a:t>
            </a:r>
            <a:r>
              <a:rPr lang="ru-RU" sz="1400" dirty="0" smtClean="0"/>
              <a:t>по амбулаторно-поликлинической </a:t>
            </a:r>
            <a:r>
              <a:rPr lang="ru-RU" sz="1400" dirty="0"/>
              <a:t>работе</a:t>
            </a:r>
          </a:p>
        </p:txBody>
      </p:sp>
    </p:spTree>
    <p:extLst>
      <p:ext uri="{BB962C8B-B14F-4D97-AF65-F5344CB8AC3E}">
        <p14:creationId xmlns:p14="http://schemas.microsoft.com/office/powerpoint/2010/main" xmlns="" val="263532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1" y="2067694"/>
            <a:ext cx="1800201" cy="2284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5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РЕЗУЛЬТАТЫ: 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Доступность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Раннее выявление заболеваний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Вакцинация</a:t>
            </a:r>
          </a:p>
          <a:p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состояния </a:t>
            </a:r>
            <a:r>
              <a:rPr lang="ru-RU" sz="13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здоровья и </a:t>
            </a:r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лечения</a:t>
            </a:r>
          </a:p>
          <a:p>
            <a:pPr algn="l"/>
            <a:endParaRPr lang="ru-RU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652" y="844944"/>
            <a:ext cx="3417434" cy="3433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9073" y="771550"/>
            <a:ext cx="5705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ПРЕИМУЩЕСТВО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передвижных фельдшерско-акушерских пунктов: альтернатива </a:t>
            </a:r>
            <a:r>
              <a:rPr lang="ru-RU" sz="14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стаионарному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фельдшерско-акушерскому пункту, мобильность (полностью автономен, может использоваться в любом месте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любое время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4156" y="4587975"/>
            <a:ext cx="6311596" cy="3818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26 фельдшерско-акушерских пунктов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-150739" y="67130"/>
            <a:ext cx="7315200" cy="704420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rgbClr val="7030A0"/>
                </a:solidFill>
                <a:latin typeface="Arial Black" panose="020B0A04020102020204" pitchFamily="34" charset="0"/>
              </a:rPr>
              <a:t>Организация работы </a:t>
            </a:r>
            <a:r>
              <a:rPr lang="ru-RU" sz="2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передвижных</a:t>
            </a:r>
            <a: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1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фельдшерско-акушерских пунктов</a:t>
            </a:r>
            <a:endParaRPr lang="ru-RU" sz="21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4207405"/>
              </p:ext>
            </p:extLst>
          </p:nvPr>
        </p:nvGraphicFramePr>
        <p:xfrm>
          <a:off x="107504" y="2013644"/>
          <a:ext cx="3105807" cy="2956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0952">
                  <a:extLst>
                    <a:ext uri="{9D8B030D-6E8A-4147-A177-3AD203B41FA5}">
                      <a16:colId xmlns:a16="http://schemas.microsoft.com/office/drawing/2014/main" xmlns="" val="2561386125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xmlns="" val="1577153326"/>
                    </a:ext>
                  </a:extLst>
                </a:gridCol>
              </a:tblGrid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выездов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4429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570405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посещений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69 269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8848364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Направлено на госпитализацию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863420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ЭКГ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24 679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690032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общеклинический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15 452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585104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биохимический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14 766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254322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5565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740724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Цитологическое исследование женщин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3051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1052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830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397826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профосмотров</a:t>
                      </a: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работающего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6931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81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178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МЕЖРАЙОННЫХ ЦЕНТРОВ СПЕЦИАЛИЗИРОВАННОЙ МЕДИЦИНСКОЙ ПОМОЩИ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47767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139511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4276" y="864227"/>
            <a:ext cx="53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г. </a:t>
            </a:r>
            <a:r>
              <a:rPr lang="ru-RU" dirty="0" smtClean="0"/>
              <a:t>Борисове, г</a:t>
            </a:r>
            <a:r>
              <a:rPr lang="ru-RU" dirty="0"/>
              <a:t>. </a:t>
            </a:r>
            <a:r>
              <a:rPr lang="ru-RU" dirty="0" smtClean="0"/>
              <a:t>Молодечно и г. Солигорске</a:t>
            </a:r>
          </a:p>
          <a:p>
            <a:r>
              <a:rPr lang="ru-RU" dirty="0" smtClean="0"/>
              <a:t>Все центры обеспечены аппаратами КТ, МРТ, ангиографическими комплексами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31316" y="3277135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61473" y="2641831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554" y="1851670"/>
            <a:ext cx="59219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За </a:t>
            </a:r>
            <a:r>
              <a:rPr lang="ru-RU" sz="1700" dirty="0" smtClean="0"/>
              <a:t>9 </a:t>
            </a:r>
            <a:r>
              <a:rPr lang="ru-RU" sz="1700" dirty="0"/>
              <a:t>месяцев </a:t>
            </a:r>
            <a:r>
              <a:rPr lang="ru-RU" sz="1700" dirty="0" smtClean="0"/>
              <a:t>2024 </a:t>
            </a:r>
            <a:r>
              <a:rPr lang="ru-RU" sz="1700" dirty="0"/>
              <a:t>года в учреждениях здравоохранения Минской области в эксплуатацию </a:t>
            </a:r>
            <a:r>
              <a:rPr lang="ru-RU" sz="1700" dirty="0" smtClean="0"/>
              <a:t>введены: 1 компьютерный томограф в УЗ «Минская ЦРКБ» и 1 магнитно-резонансный томограф в УЗ «МОКБ»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428387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Улучшение доступности медицинской помощи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населению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23878"/>
            <a:ext cx="2592288" cy="11338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700" dirty="0" smtClean="0"/>
              <a:t>Введена в эксплуатацию поликлиника в </a:t>
            </a:r>
            <a:r>
              <a:rPr lang="ru-RU" sz="1700" dirty="0" err="1" smtClean="0"/>
              <a:t>г.Смолевичи</a:t>
            </a:r>
            <a:r>
              <a:rPr lang="ru-RU" sz="1700" dirty="0" smtClean="0"/>
              <a:t> на 250 посещений в смену детского населения и 110 посещений стоматологического приема</a:t>
            </a:r>
            <a:endParaRPr lang="ru-RU" sz="17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 descr="https://smolevichi-24.by/app/uploads/2024/11/photo_2024-11-06_10-46-13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8394"/>
            <a:ext cx="3140162" cy="2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37731"/>
            <a:ext cx="3154380" cy="2365785"/>
          </a:xfrm>
          <a:prstGeom prst="rect">
            <a:avLst/>
          </a:prstGeom>
        </p:spPr>
      </p:pic>
      <p:sp>
        <p:nvSpPr>
          <p:cNvPr id="6" name="AutoShape 4" descr="https://ms1.g-cloud.by/roundcube/?_task=mail&amp;_mbox=INBOX&amp;_uid=6616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0032" y="379588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Введен в эксплуатацию передвижной </a:t>
            </a:r>
            <a:r>
              <a:rPr lang="ru-RU" sz="1200" dirty="0" err="1" smtClean="0"/>
              <a:t>маммограф</a:t>
            </a:r>
            <a:r>
              <a:rPr lang="ru-RU" sz="1200" dirty="0" smtClean="0"/>
              <a:t> в УЗ «</a:t>
            </a:r>
            <a:r>
              <a:rPr lang="ru-RU" sz="1200" dirty="0" err="1" smtClean="0"/>
              <a:t>Марьиногорская</a:t>
            </a:r>
            <a:r>
              <a:rPr lang="ru-RU" sz="1200" dirty="0" smtClean="0"/>
              <a:t> ЦРБ»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6111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Объём потребления алкоголя на душу населения в возрасте 15 лет и старше в абсолютном алкоголе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229600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Районы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Литров 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Районы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Литров 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Березинский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Мядельский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Борисовский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Несвижский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Вилейский 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Пуховичский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Воложинский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Слуцкий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Дзержинский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Смолевичский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Клецкий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Солигорский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Копыльский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Стародорожский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Крупский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Столбцовский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Логойский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Узденский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Любанский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Червенский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Жодино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Молодечненский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По Минской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858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Демографическая </a:t>
            </a:r>
            <a:r>
              <a:rPr lang="ru-RU" sz="1800" b="1" dirty="0">
                <a:solidFill>
                  <a:srgbClr val="7030A0"/>
                </a:solidFill>
              </a:rPr>
              <a:t>политика </a:t>
            </a:r>
            <a:r>
              <a:rPr lang="ru-RU" sz="1800" b="1" dirty="0"/>
              <a:t>– целенаправленная деятельность государственных органов и иных социальных институтов в сфере регулирования процессов  </a:t>
            </a:r>
            <a:r>
              <a:rPr lang="ru-RU" sz="1800" b="1" dirty="0" smtClean="0"/>
              <a:t>воспроизводства </a:t>
            </a:r>
            <a:r>
              <a:rPr lang="ru-RU" sz="2000" b="1" dirty="0" smtClean="0"/>
              <a:t>населения</a:t>
            </a:r>
            <a:r>
              <a:rPr lang="ru-RU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2910" y="1142990"/>
            <a:ext cx="8326616" cy="400051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Меры </a:t>
            </a:r>
            <a:r>
              <a:rPr lang="ru-RU" sz="2600" b="1" dirty="0">
                <a:solidFill>
                  <a:srgbClr val="7030A0"/>
                </a:solidFill>
              </a:rPr>
              <a:t>демографической </a:t>
            </a:r>
            <a:r>
              <a:rPr lang="ru-RU" sz="2600" b="1" dirty="0" smtClean="0">
                <a:solidFill>
                  <a:srgbClr val="7030A0"/>
                </a:solidFill>
              </a:rPr>
              <a:t>политики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экономические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(оплачиваемые отпуска, листки нетрудоспособности по уходу  за больным ребенком;  пособия при рождении ребенка; ссуды,  кредиты., налоговые и жилищные льготы – для повышения рождаемости и т.д.)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административно-правовые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(законодательные  акты,  регулирующие возраст вступления в брак, разводимость, отношения к абортам и контрацепции, имущественное положение матери и детей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 распаде брака, режим труда работающих женщин   и т.д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   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</a:rPr>
              <a:t>воспитательные, пропагандистские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(формирование общественного  мнения, норм и стандартов демографического поведения; определение отношения к религиозным нормам, традициям и обычаям; политика планирования семьи; половое образование молодежи и т.д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Уровни демографической политики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межгосударственный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региональный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семейный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07384456"/>
              </p:ext>
            </p:extLst>
          </p:nvPr>
        </p:nvGraphicFramePr>
        <p:xfrm>
          <a:off x="2123728" y="1898913"/>
          <a:ext cx="5633414" cy="299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40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4 «Противодействие распространению туберкулеза» </a:t>
            </a:r>
          </a:p>
          <a:p>
            <a:pPr algn="ctr">
              <a:lnSpc>
                <a:spcPts val="21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326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29296"/>
            <a:ext cx="918051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1505"/>
            <a:ext cx="5534926" cy="342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увеличилось </a:t>
            </a:r>
            <a:r>
              <a:rPr lang="ru-RU" sz="1600" dirty="0"/>
              <a:t>количество лиц, </a:t>
            </a:r>
            <a:r>
              <a:rPr lang="ru-RU" sz="1600" dirty="0" smtClean="0"/>
              <a:t>протестированных </a:t>
            </a:r>
            <a:r>
              <a:rPr lang="ru-RU" sz="1600" dirty="0"/>
              <a:t>на наличие </a:t>
            </a:r>
            <a:r>
              <a:rPr lang="ru-RU" sz="1600" dirty="0" smtClean="0"/>
              <a:t>ВИЧ    </a:t>
            </a:r>
            <a:endParaRPr lang="ru-RU" sz="1600" dirty="0"/>
          </a:p>
          <a:p>
            <a:r>
              <a:rPr lang="ru-RU" sz="1600" dirty="0"/>
              <a:t>поддерживается на высоком уровне процент беременных ВИЧ-инфицированных женщин и рожденных ими детей, получивших препараты для медикаментозной профилактики вертикального </a:t>
            </a:r>
            <a:r>
              <a:rPr lang="ru-RU" sz="1600" dirty="0" smtClean="0"/>
              <a:t>пути </a:t>
            </a:r>
            <a:r>
              <a:rPr lang="ru-RU" sz="1600" dirty="0"/>
              <a:t>передачи </a:t>
            </a:r>
            <a:r>
              <a:rPr lang="ru-RU" sz="1600" dirty="0" smtClean="0"/>
              <a:t>ВИЧ </a:t>
            </a:r>
            <a:endParaRPr lang="ru-RU" sz="1600" dirty="0"/>
          </a:p>
          <a:p>
            <a:r>
              <a:rPr lang="ru-RU" sz="1600" dirty="0"/>
              <a:t>100% детей, рожденных </a:t>
            </a:r>
            <a:r>
              <a:rPr lang="ru-RU" sz="1600" dirty="0" smtClean="0"/>
              <a:t>ВИЧ-инфицированными матерями</a:t>
            </a:r>
            <a:r>
              <a:rPr lang="ru-RU" sz="1600" dirty="0"/>
              <a:t>, </a:t>
            </a:r>
            <a:r>
              <a:rPr lang="ru-RU" sz="1600" dirty="0" smtClean="0"/>
              <a:t>обеспечиваются </a:t>
            </a:r>
            <a:r>
              <a:rPr lang="ru-RU" sz="1600" dirty="0"/>
              <a:t>бесплатными адаптированными молочными смесями для заместительного вскармливания на первом году </a:t>
            </a:r>
            <a:r>
              <a:rPr lang="ru-RU" sz="1600" dirty="0" smtClean="0"/>
              <a:t>жизни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913" y="1719376"/>
            <a:ext cx="3721402" cy="20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0725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результате реализации </a:t>
            </a:r>
            <a:r>
              <a:rPr lang="ru-RU" b="1" dirty="0" smtClean="0"/>
              <a:t>подпрограммы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4391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6 «Обеспечение функционирования системы здравоохранения Республики Беларусь»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7" y="1347614"/>
            <a:ext cx="5955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/>
              <a:t>В рамках реализации подпрограммы 6 «Обеспечение функционирования системы здравоохранения Республики Беларусь» </a:t>
            </a:r>
            <a:r>
              <a:rPr lang="ru-RU" sz="1400" dirty="0" smtClean="0"/>
              <a:t>проводятся </a:t>
            </a:r>
            <a:r>
              <a:rPr lang="ru-RU" sz="1400" dirty="0"/>
              <a:t>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</a:t>
            </a:r>
            <a:r>
              <a:rPr lang="ru-RU" sz="1400" dirty="0" smtClean="0"/>
              <a:t>развивается телемедицина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540382"/>
            <a:ext cx="2625859" cy="23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849668"/>
            <a:ext cx="4320480" cy="207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905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419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rgbClr val="A50021"/>
                </a:solidFill>
              </a:rPr>
              <a:t/>
            </a:r>
            <a:br>
              <a:rPr lang="ru-RU" sz="2400" b="1" dirty="0" smtClean="0">
                <a:solidFill>
                  <a:srgbClr val="A50021"/>
                </a:solidFill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политики  в  </a:t>
            </a:r>
            <a:r>
              <a:rPr lang="ru-RU" sz="2400" b="1" dirty="0">
                <a:solidFill>
                  <a:srgbClr val="A50021"/>
                </a:solidFill>
              </a:rPr>
              <a:t>Республике </a:t>
            </a:r>
            <a:r>
              <a:rPr lang="ru-RU" sz="2400" b="1" dirty="0" smtClean="0">
                <a:solidFill>
                  <a:srgbClr val="A50021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21750"/>
            <a:ext cx="8387637" cy="3726264"/>
          </a:xfrm>
        </p:spPr>
        <p:txBody>
          <a:bodyPr>
            <a:noAutofit/>
          </a:bodyPr>
          <a:lstStyle/>
          <a:p>
            <a:endParaRPr lang="ru-RU" sz="1200" b="1" dirty="0" smtClean="0"/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реализации Закона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демографической безопасности Республики Беларусь» являются государственные программы в области обеспечения демографической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три Национальные программы демографической безопасности Республики Беларусь, утвержденные Указами Главы государства  от 26.03.2007 №  135 (на 2007-2010 годы)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11.08.2011  №  357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2011-2015 годы), постановлением Совета Министров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14.03.2016 № 200 (2016 – 2020 годы)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реализуется Государственная программа «Здоровье народа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утвержденная постановлением Совета Министров Республики Беларусь от 19.01.2021 №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программ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0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219822"/>
            <a:ext cx="3117726" cy="1840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3100" b="1" dirty="0">
                <a:solidFill>
                  <a:srgbClr val="C00000"/>
                </a:solidFill>
              </a:rPr>
              <a:t>угрозы  национальной безопасности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75606"/>
            <a:ext cx="7200900" cy="2520280"/>
          </a:xfrm>
        </p:spPr>
        <p:txBody>
          <a:bodyPr>
            <a:normAutofit/>
          </a:bodyPr>
          <a:lstStyle/>
          <a:p>
            <a:r>
              <a:rPr lang="ru-RU" sz="2400" b="1" dirty="0"/>
              <a:t>депопуляция (снижение численности населения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снижение </a:t>
            </a:r>
            <a:r>
              <a:rPr lang="ru-RU" sz="2400" b="1" dirty="0"/>
              <a:t>темпов </a:t>
            </a:r>
            <a:r>
              <a:rPr lang="ru-RU" sz="2400" b="1" dirty="0" smtClean="0"/>
              <a:t>рождаемости</a:t>
            </a:r>
          </a:p>
          <a:p>
            <a:r>
              <a:rPr lang="ru-RU" sz="2400" b="1" dirty="0" smtClean="0"/>
              <a:t>общее </a:t>
            </a:r>
            <a:r>
              <a:rPr lang="ru-RU" sz="2400" b="1" dirty="0"/>
              <a:t>старение </a:t>
            </a:r>
            <a:r>
              <a:rPr lang="ru-RU" sz="2400" b="1" dirty="0" smtClean="0"/>
              <a:t>нации</a:t>
            </a:r>
          </a:p>
          <a:p>
            <a:r>
              <a:rPr lang="ru-RU" sz="2400" b="1" dirty="0" smtClean="0"/>
              <a:t>ухудшение </a:t>
            </a:r>
            <a:r>
              <a:rPr lang="ru-RU" sz="2400" b="1" dirty="0"/>
              <a:t>других показателей демографии и здоровья нации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84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146"/>
            <a:ext cx="9144000" cy="847968"/>
          </a:xfrm>
          <a:effectLst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131590"/>
            <a:ext cx="8064896" cy="491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cs typeface="Arial" panose="020B0604020202020204" pitchFamily="34" charset="0"/>
              </a:rPr>
              <a:t>Численность населения</a:t>
            </a:r>
            <a:r>
              <a:rPr lang="ru-RU" sz="1600" b="1" dirty="0" smtClean="0">
                <a:cs typeface="Arial" panose="020B0604020202020204" pitchFamily="34" charset="0"/>
              </a:rPr>
              <a:t> на 1 января 2024 г. – 1 460 289 человек</a:t>
            </a:r>
          </a:p>
          <a:p>
            <a:pPr marL="0" indent="0">
              <a:buNone/>
            </a:pPr>
            <a:endParaRPr lang="ru-RU" sz="1600" b="1" u="sng" dirty="0" smtClean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858856209"/>
              </p:ext>
            </p:extLst>
          </p:nvPr>
        </p:nvGraphicFramePr>
        <p:xfrm>
          <a:off x="2555776" y="1709360"/>
          <a:ext cx="6482453" cy="32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56363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трудоспособного возраста – </a:t>
            </a:r>
            <a:r>
              <a:rPr lang="en-US" sz="1400" dirty="0">
                <a:cs typeface="Arial" panose="020B0604020202020204" pitchFamily="34" charset="0"/>
              </a:rPr>
              <a:t>5</a:t>
            </a:r>
            <a:r>
              <a:rPr lang="ru-RU" sz="1400" dirty="0" smtClean="0">
                <a:cs typeface="Arial" panose="020B0604020202020204" pitchFamily="34" charset="0"/>
              </a:rPr>
              <a:t>8,1%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старше трудоспособного возраста – </a:t>
            </a:r>
            <a:r>
              <a:rPr lang="ru-RU" sz="1400" dirty="0" smtClean="0">
                <a:cs typeface="Arial" panose="020B0604020202020204" pitchFamily="34" charset="0"/>
              </a:rPr>
              <a:t>23,9%</a:t>
            </a:r>
            <a:endParaRPr lang="ru-RU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Сельское население – </a:t>
            </a:r>
            <a:r>
              <a:rPr lang="ru-RU" sz="1400" dirty="0" smtClean="0">
                <a:cs typeface="Arial" panose="020B0604020202020204" pitchFamily="34" charset="0"/>
              </a:rPr>
              <a:t>46,9%</a:t>
            </a:r>
            <a:endParaRPr lang="ru-RU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Городское население – </a:t>
            </a:r>
            <a:r>
              <a:rPr lang="ru-RU" sz="1400" dirty="0" smtClean="0">
                <a:cs typeface="Arial" panose="020B0604020202020204" pitchFamily="34" charset="0"/>
              </a:rPr>
              <a:t>53,1%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t="8449" r="6153" b="9000"/>
          <a:stretch/>
        </p:blipFill>
        <p:spPr>
          <a:xfrm>
            <a:off x="323528" y="2857460"/>
            <a:ext cx="341090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908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Целью Государственной программы является создание условий для улучшения здоровья населения с охватом всех этапов жизни, повышения качества и доступности услуг системы здравоохранения. </a:t>
            </a:r>
            <a:endParaRPr lang="ru-RU" sz="1800" dirty="0" smtClean="0"/>
          </a:p>
          <a:p>
            <a:pPr algn="just"/>
            <a:r>
              <a:rPr lang="ru-RU" sz="1800" dirty="0" smtClean="0"/>
              <a:t>Государственная </a:t>
            </a:r>
            <a:r>
              <a:rPr lang="ru-RU" sz="1800" dirty="0"/>
              <a:t>программа включает следующие подпрограммы: подпрограмма 1 «Семья и детство»;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2 «Профилактика и контроль неинфекционных заболеваний»;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3 «Предупреждение и преодоление пьянства и алкоголизма, охрана психического здоровья»;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4 «Противодействие распространению туберкулеза</a:t>
            </a:r>
            <a:r>
              <a:rPr lang="ru-RU" sz="1800" dirty="0" smtClean="0"/>
              <a:t>»;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dirty="0"/>
              <a:t>подпрограмма 5 «Профилактика ВИЧ-инфекции»;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6 «Обеспечение функционирования системы здравоохранения Республики Беларусь».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20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513"/>
            <a:ext cx="9144000" cy="569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29285"/>
            <a:ext cx="3000396" cy="2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786094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131" y="2938771"/>
            <a:ext cx="2973365" cy="1980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14362"/>
            <a:ext cx="82868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Семейная политика в Республике Беларусь </a:t>
            </a:r>
            <a:r>
              <a:rPr lang="ru-RU" sz="1400" dirty="0" smtClean="0"/>
              <a:t>реализуется посредством: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выплаты пособий в связи с рождением и воспитанием детей;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семейного капитала многодетным семьям;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государственной поддержки многодетным семьям при строительстве (реконструкции) жилья;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осуществления социального обслуживания семей с детьми;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гарантий и льгот в сфере образования, здравоохранения, пенсионного, трудового, налогового и жилищного законодательства;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поощрения труда материнства государственной наградой – орденом Матери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7033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2" cstate="print"/>
          <a:srcRect l="17672" t="12933" b="15028"/>
          <a:stretch/>
        </p:blipFill>
        <p:spPr bwMode="auto">
          <a:xfrm>
            <a:off x="7420635" y="931618"/>
            <a:ext cx="1573258" cy="115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142991"/>
            <a:ext cx="7429552" cy="1428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200" dirty="0" smtClean="0"/>
              <a:t>*</a:t>
            </a:r>
            <a:r>
              <a:rPr lang="ru-RU" sz="1400" b="1" dirty="0" smtClean="0"/>
              <a:t>Успешно осваиваются современные технологии выхаживания глубоко недоношенных детей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*Осуществляется </a:t>
            </a:r>
            <a:r>
              <a:rPr lang="ru-RU" sz="1400" b="1" dirty="0" err="1"/>
              <a:t>предабортное</a:t>
            </a:r>
            <a:r>
              <a:rPr lang="ru-RU" sz="1400" b="1" dirty="0"/>
              <a:t> психологическое </a:t>
            </a:r>
            <a:r>
              <a:rPr lang="ru-RU" sz="1400" b="1" dirty="0" smtClean="0"/>
              <a:t>консультирование</a:t>
            </a:r>
            <a:endParaRPr lang="ru-RU" sz="1400" b="1" dirty="0"/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*Проводится </a:t>
            </a:r>
            <a:r>
              <a:rPr lang="ru-RU" sz="1400" b="1" dirty="0" err="1"/>
              <a:t>пренатальный</a:t>
            </a:r>
            <a:r>
              <a:rPr lang="ru-RU" sz="1400" b="1" dirty="0"/>
              <a:t> скрининг врожденных пороков </a:t>
            </a:r>
            <a:r>
              <a:rPr lang="ru-RU" sz="1400" b="1" dirty="0" smtClean="0"/>
              <a:t>развития                                   </a:t>
            </a:r>
            <a:r>
              <a:rPr lang="ru-RU" sz="1400" b="1" dirty="0"/>
              <a:t>и наследственных заболеваний </a:t>
            </a:r>
            <a:r>
              <a:rPr lang="ru-RU" sz="1400" b="1" dirty="0" smtClean="0"/>
              <a:t>плода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*Функционируют </a:t>
            </a:r>
            <a:r>
              <a:rPr lang="ru-RU" sz="1400" b="1" dirty="0"/>
              <a:t>8 межрайонных центров раннего </a:t>
            </a:r>
            <a:r>
              <a:rPr lang="ru-RU" sz="1400" b="1" dirty="0" smtClean="0"/>
              <a:t>вмешательства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*Внедрены </a:t>
            </a:r>
            <a:r>
              <a:rPr lang="ru-RU" sz="1400" b="1" dirty="0"/>
              <a:t>новые формы и методы работы по профилактике детского </a:t>
            </a:r>
            <a:r>
              <a:rPr lang="ru-RU" sz="1400" b="1" dirty="0" smtClean="0"/>
              <a:t>травматизма на </a:t>
            </a:r>
            <a:r>
              <a:rPr lang="ru-RU" sz="1400" b="1" dirty="0"/>
              <a:t>базе 4-х модельных центров </a:t>
            </a:r>
            <a:r>
              <a:rPr lang="ru-RU" sz="1400" b="1" dirty="0" smtClean="0"/>
              <a:t>по </a:t>
            </a:r>
            <a:r>
              <a:rPr lang="ru-RU" sz="1400" b="1" dirty="0"/>
              <a:t>обучению родителей основам безопасной жизнедеятельности </a:t>
            </a:r>
            <a:r>
              <a:rPr lang="ru-RU" sz="1400" b="1" dirty="0" smtClean="0"/>
              <a:t>детей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85734"/>
            <a:ext cx="9005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СОВЕРШЕНСТВОВАНИЕ СИСТЕМЫ ОХРАНЫ ЗДОРОВЬЯ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МАТЕРИ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07"/>
          <a:stretch/>
        </p:blipFill>
        <p:spPr bwMode="auto">
          <a:xfrm>
            <a:off x="6267045" y="2729869"/>
            <a:ext cx="2705910" cy="18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34"/>
            <a:ext cx="7635792" cy="2214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endParaRPr lang="ru-RU" sz="14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20879" y="2761553"/>
            <a:ext cx="2965691" cy="196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20" y="2768868"/>
            <a:ext cx="2917558" cy="214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2085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0360172"/>
              </p:ext>
            </p:extLst>
          </p:nvPr>
        </p:nvGraphicFramePr>
        <p:xfrm>
          <a:off x="0" y="595981"/>
          <a:ext cx="475041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21609" y="1363162"/>
            <a:ext cx="4357149" cy="26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9490" y="3811203"/>
            <a:ext cx="46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Ордена Матери удостоены 2695 многодетных матерей, </a:t>
            </a:r>
            <a:br>
              <a:rPr lang="ru-RU" sz="1700" dirty="0" smtClean="0"/>
            </a:br>
            <a:r>
              <a:rPr lang="ru-RU" sz="1700" dirty="0" smtClean="0"/>
              <a:t>из них 197 – в 2021 году, 175 – в 2022 году, за 9 месяцев 2024 – 69 матерей</a:t>
            </a:r>
          </a:p>
        </p:txBody>
      </p:sp>
    </p:spTree>
    <p:extLst>
      <p:ext uri="{BB962C8B-B14F-4D97-AF65-F5344CB8AC3E}">
        <p14:creationId xmlns:p14="http://schemas.microsoft.com/office/powerpoint/2010/main" xmlns="" val="105942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1209</Words>
  <Application>Microsoft Office PowerPoint</Application>
  <PresentationFormat>Экран (16:9)</PresentationFormat>
  <Paragraphs>242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Custom Design</vt:lpstr>
      <vt:lpstr>Слайд 1</vt:lpstr>
      <vt:lpstr>Демографическая политика – целенаправленная деятельность государственных органов и иных социальных институтов в сфере регулирования процессов  воспроизводства населения  </vt:lpstr>
      <vt:lpstr>Реализация государственной демографической  политики  в  Республике Беларусь  </vt:lpstr>
      <vt:lpstr>  Основные угрозы  национальной безопасности  </vt:lpstr>
      <vt:lpstr>ГОСУДАРСТВЕННАЯ ПРОГРАММА «ЗДОРОВЬЕ НАРОДА  И ДЕМОГРАФИЧЕСКАЯ БЕЗОПАСНОСТЬ» НА 2021 – 2025 ГОДЫ</vt:lpstr>
      <vt:lpstr>ГОСУДАРСТВЕННАЯ ПРОГРАММА «ЗДОРОВЬЕ НАРОДА  И ДЕМОГРАФИЧЕСКАЯ БЕЗОПАСНОСТЬ» НА 2021 – 2025 ГОДЫ</vt:lpstr>
      <vt:lpstr> ПОДПРОГРАММА 1 «СЕМЬЯ И ДЕТСТВО»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Организация работы передвижных фельдшерско-акушерских пунктов</vt:lpstr>
      <vt:lpstr>СОЗДАНИЕ МЕЖРАЙОННЫХ ЦЕНТРОВ СПЕЦИАЛИЗИРОВАННОЙ МЕДИЦИНСКОЙ ПОМОЩИ</vt:lpstr>
      <vt:lpstr>Улучшение доступности медицинской помощи населению</vt:lpstr>
      <vt:lpstr>Объём потребления алкоголя на душу населения в возрасте 15 лет и старше в абсолютном алкоголе</vt:lpstr>
      <vt:lpstr>Слайд 20</vt:lpstr>
      <vt:lpstr>ПОДПРОГРАММА 5 «Профилактика ВИЧ-инфекции» </vt:lpstr>
      <vt:lpstr>ПОДПРОГРАММА 6 «Обеспечение функционирования системы здравоохранения Республики Беларусь»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User</cp:lastModifiedBy>
  <cp:revision>786</cp:revision>
  <cp:lastPrinted>2021-07-23T11:40:10Z</cp:lastPrinted>
  <dcterms:created xsi:type="dcterms:W3CDTF">2017-01-26T09:00:03Z</dcterms:created>
  <dcterms:modified xsi:type="dcterms:W3CDTF">2024-11-18T11:44:40Z</dcterms:modified>
</cp:coreProperties>
</file>