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 Semi-Bold" panose="020B0604020202020204" charset="0"/>
      <p:regular r:id="rId9"/>
    </p:embeddedFont>
    <p:embeddedFont>
      <p:font typeface="DM Sans Bold" panose="020B0604020202020204" charset="0"/>
      <p:regular r:id="rId10"/>
    </p:embeddedFont>
    <p:embeddedFont>
      <p:font typeface="DM Sans" panose="020B0604020202020204" charset="0"/>
      <p:regular r:id="rId11"/>
    </p:embeddedFont>
    <p:embeddedFont>
      <p:font typeface="Montserrat Bold" panose="020B0604020202020204" charset="-52"/>
      <p:regular r:id="rId12"/>
    </p:embeddedFont>
    <p:embeddedFont>
      <p:font typeface="Poppins Bold" panose="020B0604020202020204" charset="0"/>
      <p:regular r:id="rId13"/>
    </p:embeddedFont>
    <p:embeddedFont>
      <p:font typeface="Open Sauce Bold" panose="020B0604020202020204" charset="0"/>
      <p:regular r:id="rId14"/>
    </p:embeddedFont>
    <p:embeddedFont>
      <p:font typeface="Open Sauce" panose="020B0604020202020204" charset="0"/>
      <p:regular r:id="rId15"/>
    </p:embeddedFont>
    <p:embeddedFont>
      <p:font typeface="Poppins" panose="020B0604020202020204" charset="0"/>
      <p:regular r:id="rId16"/>
    </p:embeddedFont>
    <p:embeddedFont>
      <p:font typeface="DM Serif Display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se.by/markets/stock/rules/#tabs-tab-4" TargetMode="External"/><Relationship Id="rId2" Type="http://schemas.openxmlformats.org/officeDocument/2006/relationships/hyperlink" Target="https://www.bcse.by/fileManager/files/stockmarket/struktura_cen_bum_1f31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se.k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amx.am/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se.kz/ru" TargetMode="External"/><Relationship Id="rId5" Type="http://schemas.openxmlformats.org/officeDocument/2006/relationships/hyperlink" Target="https://www.moex.com" TargetMode="External"/><Relationship Id="rId4" Type="http://schemas.openxmlformats.org/officeDocument/2006/relationships/hyperlink" Target="https://bcse.by" TargetMode="External"/><Relationship Id="rId9" Type="http://schemas.openxmlformats.org/officeDocument/2006/relationships/hyperlink" Target="https://spbexchange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01622" y="-767350"/>
            <a:ext cx="22013892" cy="12354774"/>
          </a:xfrm>
          <a:custGeom>
            <a:avLst/>
            <a:gdLst/>
            <a:ahLst/>
            <a:cxnLst/>
            <a:rect l="l" t="t" r="r" b="b"/>
            <a:pathLst>
              <a:path w="22013892" h="12354774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67" b="-946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93400" y="-712357"/>
            <a:ext cx="22453902" cy="11711713"/>
            <a:chOff x="0" y="0"/>
            <a:chExt cx="5913785" cy="3084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solidFill>
              <a:srgbClr val="AAD7D4">
                <a:alpha val="2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10563" y="3125218"/>
            <a:ext cx="13066873" cy="316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5000" b="1" spc="-270">
                <a:solidFill>
                  <a:srgbClr val="14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ДОПОЛНИТЕЛЬНЫЕ МЕХАНИЗМЫ ПРИВЛЕЧЕНИЯ ИНВЕСТИЦИЙ В ЕАЭС ЧЕРЕЗ ЦЕННЫЕ БУМАГИ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1438" y="1348848"/>
            <a:ext cx="6830714" cy="2128485"/>
            <a:chOff x="0" y="0"/>
            <a:chExt cx="2286638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11438" y="3812022"/>
            <a:ext cx="6830714" cy="2128485"/>
            <a:chOff x="0" y="0"/>
            <a:chExt cx="2286638" cy="712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11438" y="6273882"/>
            <a:ext cx="6830714" cy="2664270"/>
            <a:chOff x="0" y="0"/>
            <a:chExt cx="2286638" cy="8918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6638" cy="891886"/>
            </a:xfrm>
            <a:custGeom>
              <a:avLst/>
              <a:gdLst/>
              <a:ahLst/>
              <a:cxnLst/>
              <a:rect l="l" t="t" r="r" b="b"/>
              <a:pathLst>
                <a:path w="2286638" h="891886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835216"/>
                  </a:lnTo>
                  <a:cubicBezTo>
                    <a:pt x="2286638" y="850246"/>
                    <a:pt x="2280667" y="864660"/>
                    <a:pt x="2270040" y="875288"/>
                  </a:cubicBezTo>
                  <a:cubicBezTo>
                    <a:pt x="2259412" y="885916"/>
                    <a:pt x="2244998" y="891886"/>
                    <a:pt x="2229968" y="891886"/>
                  </a:cubicBezTo>
                  <a:lnTo>
                    <a:pt x="56670" y="891886"/>
                  </a:lnTo>
                  <a:cubicBezTo>
                    <a:pt x="41640" y="891886"/>
                    <a:pt x="27226" y="885916"/>
                    <a:pt x="16598" y="875288"/>
                  </a:cubicBezTo>
                  <a:cubicBezTo>
                    <a:pt x="5971" y="864660"/>
                    <a:pt x="0" y="850246"/>
                    <a:pt x="0" y="835216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2286638" cy="806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82219" y="4249972"/>
            <a:ext cx="1031674" cy="1252584"/>
          </a:xfrm>
          <a:custGeom>
            <a:avLst/>
            <a:gdLst/>
            <a:ahLst/>
            <a:cxnLst/>
            <a:rect l="l" t="t" r="r" b="b"/>
            <a:pathLst>
              <a:path w="1031674" h="1252584">
                <a:moveTo>
                  <a:pt x="0" y="0"/>
                </a:moveTo>
                <a:lnTo>
                  <a:pt x="1031674" y="0"/>
                </a:lnTo>
                <a:lnTo>
                  <a:pt x="1031674" y="1252584"/>
                </a:lnTo>
                <a:lnTo>
                  <a:pt x="0" y="12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3018" y="1950802"/>
            <a:ext cx="1400875" cy="924578"/>
          </a:xfrm>
          <a:custGeom>
            <a:avLst/>
            <a:gdLst/>
            <a:ahLst/>
            <a:cxnLst/>
            <a:rect l="l" t="t" r="r" b="b"/>
            <a:pathLst>
              <a:path w="1400875" h="924578">
                <a:moveTo>
                  <a:pt x="0" y="0"/>
                </a:moveTo>
                <a:lnTo>
                  <a:pt x="1400875" y="0"/>
                </a:lnTo>
                <a:lnTo>
                  <a:pt x="1400875" y="924578"/>
                </a:lnTo>
                <a:lnTo>
                  <a:pt x="0" y="924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57004" y="1348688"/>
            <a:ext cx="8578184" cy="155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Соглашение между Республикой Беларусь и Российской Федерацией о проспектах ценных бумаг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334022"/>
            <a:ext cx="6911932" cy="915950"/>
            <a:chOff x="0" y="0"/>
            <a:chExt cx="1820427" cy="2412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0426" cy="241238"/>
            </a:xfrm>
            <a:custGeom>
              <a:avLst/>
              <a:gdLst/>
              <a:ahLst/>
              <a:cxnLst/>
              <a:rect l="l" t="t" r="r" b="b"/>
              <a:pathLst>
                <a:path w="1820426" h="241238">
                  <a:moveTo>
                    <a:pt x="57124" y="0"/>
                  </a:moveTo>
                  <a:lnTo>
                    <a:pt x="1763302" y="0"/>
                  </a:lnTo>
                  <a:cubicBezTo>
                    <a:pt x="1794851" y="0"/>
                    <a:pt x="1820426" y="25575"/>
                    <a:pt x="1820426" y="57124"/>
                  </a:cubicBezTo>
                  <a:lnTo>
                    <a:pt x="1820426" y="184114"/>
                  </a:lnTo>
                  <a:cubicBezTo>
                    <a:pt x="1820426" y="199264"/>
                    <a:pt x="1814408" y="213794"/>
                    <a:pt x="1803695" y="224506"/>
                  </a:cubicBezTo>
                  <a:cubicBezTo>
                    <a:pt x="1792982" y="235219"/>
                    <a:pt x="1778453" y="241238"/>
                    <a:pt x="1763302" y="241238"/>
                  </a:cubicBezTo>
                  <a:lnTo>
                    <a:pt x="57124" y="241238"/>
                  </a:lnTo>
                  <a:cubicBezTo>
                    <a:pt x="41974" y="241238"/>
                    <a:pt x="27444" y="235219"/>
                    <a:pt x="16731" y="224506"/>
                  </a:cubicBezTo>
                  <a:cubicBezTo>
                    <a:pt x="6018" y="213794"/>
                    <a:pt x="0" y="199264"/>
                    <a:pt x="0" y="184114"/>
                  </a:cubicBezTo>
                  <a:lnTo>
                    <a:pt x="0" y="57124"/>
                  </a:lnTo>
                  <a:cubicBezTo>
                    <a:pt x="0" y="41974"/>
                    <a:pt x="6018" y="27444"/>
                    <a:pt x="16731" y="16731"/>
                  </a:cubicBezTo>
                  <a:cubicBezTo>
                    <a:pt x="27444" y="6018"/>
                    <a:pt x="41974" y="0"/>
                    <a:pt x="57124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20427" cy="279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77957" y="3358556"/>
            <a:ext cx="6613419" cy="828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4"/>
              </a:lnSpc>
              <a:spcBef>
                <a:spcPct val="0"/>
              </a:spcBef>
            </a:pPr>
            <a:r>
              <a:rPr lang="en-US" sz="2499" b="1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Цель</a:t>
            </a:r>
            <a:r>
              <a:rPr lang="en-US" sz="2499" b="1" u="none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– взаимное признание проспектов ценных бумаг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13265" y="7013967"/>
            <a:ext cx="4153257" cy="189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регистрация выпуска ценных бумаг и проспекта эмиссии в Министерстве финансов Республики Беларусь</a:t>
            </a:r>
          </a:p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перевод ценных бумаг в депозитарную систему России</a:t>
            </a:r>
          </a:p>
          <a:p>
            <a:pPr marL="302261" lvl="1" indent="-151130" algn="just">
              <a:lnSpc>
                <a:spcPts val="1890"/>
              </a:lnSpc>
              <a:buFont typeface="Arial"/>
              <a:buChar char="•"/>
            </a:pPr>
            <a:r>
              <a:rPr lang="en-US" sz="1400" spc="2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обращение на любую из российских фондовых бирж с необходимым пакетом документов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12346565" y="2107984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12346565" y="4506866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2346565" y="7033017"/>
            <a:ext cx="19050" cy="15348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2842194" y="1969146"/>
            <a:ext cx="355693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подписано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22 декабря 2023 года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42194" y="4513712"/>
            <a:ext cx="355693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вступило в силу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7 августа 2024 года</a:t>
            </a:r>
          </a:p>
        </p:txBody>
      </p:sp>
      <p:sp>
        <p:nvSpPr>
          <p:cNvPr id="24" name="Freeform 24"/>
          <p:cNvSpPr/>
          <p:nvPr/>
        </p:nvSpPr>
        <p:spPr>
          <a:xfrm>
            <a:off x="11090071" y="7186250"/>
            <a:ext cx="1023822" cy="839534"/>
          </a:xfrm>
          <a:custGeom>
            <a:avLst/>
            <a:gdLst/>
            <a:ahLst/>
            <a:cxnLst/>
            <a:rect l="l" t="t" r="r" b="b"/>
            <a:pathLst>
              <a:path w="1023822" h="839534">
                <a:moveTo>
                  <a:pt x="0" y="0"/>
                </a:moveTo>
                <a:lnTo>
                  <a:pt x="1023822" y="0"/>
                </a:lnTo>
                <a:lnTo>
                  <a:pt x="1023822" y="839534"/>
                </a:lnTo>
                <a:lnTo>
                  <a:pt x="0" y="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2842194" y="6556462"/>
            <a:ext cx="3556933" cy="34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Механизм реализации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33365" y="5864438"/>
            <a:ext cx="48234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повторная регистрация проспекта в России не потребуется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33365" y="7997209"/>
            <a:ext cx="482343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необходима отчетность по МСФО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33365" y="4989831"/>
            <a:ext cx="493747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возможность выпуска ценных бумаг в любой валюте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33365" y="7004494"/>
            <a:ext cx="4823437" cy="50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 рамках Соглашения о проспектах заключение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белорусско</a:t>
            </a:r>
            <a:r>
              <a:rPr lang="ru-RU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го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аудитора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признается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России</a:t>
            </a:r>
            <a:endParaRPr lang="en-US" sz="1500" spc="8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Freeform 30"/>
          <p:cNvSpPr/>
          <p:nvPr/>
        </p:nvSpPr>
        <p:spPr>
          <a:xfrm rot="5400000">
            <a:off x="1149159" y="5034650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5400000">
            <a:off x="1149159" y="599045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5400000">
            <a:off x="1149159" y="7049313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5400000">
            <a:off x="1149159" y="789559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33365" y="8714135"/>
            <a:ext cx="482343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25"/>
              </a:lnSpc>
              <a:spcBef>
                <a:spcPct val="0"/>
              </a:spcBef>
            </a:pP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гибкость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требований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к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составлению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проспекта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может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быть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дополнен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необходимой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информацией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по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решению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эмитента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и</a:t>
            </a:r>
            <a:r>
              <a:rPr lang="ru-RU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с учетом практики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принимающей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spc="8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стороны</a:t>
            </a:r>
            <a:r>
              <a:rPr lang="en-US" sz="1500" spc="8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  <p:sp>
        <p:nvSpPr>
          <p:cNvPr id="35" name="Freeform 35"/>
          <p:cNvSpPr/>
          <p:nvPr/>
        </p:nvSpPr>
        <p:spPr>
          <a:xfrm rot="5400000">
            <a:off x="1149159" y="875895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2430" y="1374508"/>
            <a:ext cx="6830714" cy="2128485"/>
            <a:chOff x="0" y="0"/>
            <a:chExt cx="2286638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72430" y="3837681"/>
            <a:ext cx="6830714" cy="2128485"/>
            <a:chOff x="0" y="0"/>
            <a:chExt cx="2286638" cy="712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86638" cy="712528"/>
            </a:xfrm>
            <a:custGeom>
              <a:avLst/>
              <a:gdLst/>
              <a:ahLst/>
              <a:cxnLst/>
              <a:rect l="l" t="t" r="r" b="b"/>
              <a:pathLst>
                <a:path w="2286638" h="712528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655858"/>
                  </a:lnTo>
                  <a:cubicBezTo>
                    <a:pt x="2286638" y="670888"/>
                    <a:pt x="2280667" y="685302"/>
                    <a:pt x="2270040" y="695930"/>
                  </a:cubicBezTo>
                  <a:cubicBezTo>
                    <a:pt x="2259412" y="706557"/>
                    <a:pt x="2244998" y="712528"/>
                    <a:pt x="2229968" y="712528"/>
                  </a:cubicBezTo>
                  <a:lnTo>
                    <a:pt x="56670" y="712528"/>
                  </a:lnTo>
                  <a:cubicBezTo>
                    <a:pt x="25372" y="712528"/>
                    <a:pt x="0" y="687156"/>
                    <a:pt x="0" y="655858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286638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943212" y="4275632"/>
            <a:ext cx="1031674" cy="1252584"/>
          </a:xfrm>
          <a:custGeom>
            <a:avLst/>
            <a:gdLst/>
            <a:ahLst/>
            <a:cxnLst/>
            <a:rect l="l" t="t" r="r" b="b"/>
            <a:pathLst>
              <a:path w="1031674" h="1252584">
                <a:moveTo>
                  <a:pt x="0" y="0"/>
                </a:moveTo>
                <a:lnTo>
                  <a:pt x="1031674" y="0"/>
                </a:lnTo>
                <a:lnTo>
                  <a:pt x="1031674" y="1252584"/>
                </a:lnTo>
                <a:lnTo>
                  <a:pt x="0" y="125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74011" y="1976462"/>
            <a:ext cx="1400875" cy="924578"/>
          </a:xfrm>
          <a:custGeom>
            <a:avLst/>
            <a:gdLst/>
            <a:ahLst/>
            <a:cxnLst/>
            <a:rect l="l" t="t" r="r" b="b"/>
            <a:pathLst>
              <a:path w="1400875" h="924578">
                <a:moveTo>
                  <a:pt x="0" y="0"/>
                </a:moveTo>
                <a:lnTo>
                  <a:pt x="1400875" y="0"/>
                </a:lnTo>
                <a:lnTo>
                  <a:pt x="1400875" y="924577"/>
                </a:lnTo>
                <a:lnTo>
                  <a:pt x="0" y="924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186238"/>
            <a:ext cx="9833068" cy="205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Соглашение о трансграничном допуске к размещению и обращению ценных бумаг на организованных торах в государствах – членах ЕАЭС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33132" y="3346279"/>
            <a:ext cx="9604060" cy="1209837"/>
            <a:chOff x="0" y="0"/>
            <a:chExt cx="2529464" cy="318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29464" cy="318640"/>
            </a:xfrm>
            <a:custGeom>
              <a:avLst/>
              <a:gdLst/>
              <a:ahLst/>
              <a:cxnLst/>
              <a:rect l="l" t="t" r="r" b="b"/>
              <a:pathLst>
                <a:path w="2529464" h="318640">
                  <a:moveTo>
                    <a:pt x="41112" y="0"/>
                  </a:moveTo>
                  <a:lnTo>
                    <a:pt x="2488353" y="0"/>
                  </a:lnTo>
                  <a:cubicBezTo>
                    <a:pt x="2499256" y="0"/>
                    <a:pt x="2509713" y="4331"/>
                    <a:pt x="2517423" y="12041"/>
                  </a:cubicBezTo>
                  <a:cubicBezTo>
                    <a:pt x="2525133" y="19751"/>
                    <a:pt x="2529464" y="30208"/>
                    <a:pt x="2529464" y="41112"/>
                  </a:cubicBezTo>
                  <a:lnTo>
                    <a:pt x="2529464" y="277529"/>
                  </a:lnTo>
                  <a:cubicBezTo>
                    <a:pt x="2529464" y="288432"/>
                    <a:pt x="2525133" y="298889"/>
                    <a:pt x="2517423" y="306599"/>
                  </a:cubicBezTo>
                  <a:cubicBezTo>
                    <a:pt x="2509713" y="314309"/>
                    <a:pt x="2499256" y="318640"/>
                    <a:pt x="2488353" y="318640"/>
                  </a:cubicBezTo>
                  <a:lnTo>
                    <a:pt x="41112" y="318640"/>
                  </a:lnTo>
                  <a:cubicBezTo>
                    <a:pt x="30208" y="318640"/>
                    <a:pt x="19751" y="314309"/>
                    <a:pt x="12041" y="306599"/>
                  </a:cubicBezTo>
                  <a:cubicBezTo>
                    <a:pt x="4331" y="298889"/>
                    <a:pt x="0" y="288432"/>
                    <a:pt x="0" y="277529"/>
                  </a:cubicBezTo>
                  <a:lnTo>
                    <a:pt x="0" y="41112"/>
                  </a:lnTo>
                  <a:cubicBezTo>
                    <a:pt x="0" y="30208"/>
                    <a:pt x="4331" y="19751"/>
                    <a:pt x="12041" y="12041"/>
                  </a:cubicBezTo>
                  <a:cubicBezTo>
                    <a:pt x="19751" y="4331"/>
                    <a:pt x="30208" y="0"/>
                    <a:pt x="41112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29464" cy="35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5048" y="3308179"/>
            <a:ext cx="9108644" cy="124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4"/>
              </a:lnSpc>
              <a:spcBef>
                <a:spcPct val="0"/>
              </a:spcBef>
            </a:pPr>
            <a:r>
              <a:rPr lang="en-US" sz="2499" b="1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Цель</a:t>
            </a:r>
            <a:r>
              <a:rPr lang="en-US" sz="2499" b="1" u="none" spc="149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– создание условий для более простого и быстрого размещения и обращения ценных бумаг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13207558" y="2133644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3207558" y="4532526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3703187" y="1994806"/>
            <a:ext cx="3556933" cy="68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подписано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31 января 2025 года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03187" y="4217456"/>
            <a:ext cx="3786555" cy="137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государства-члены приступили к </a:t>
            </a:r>
            <a:r>
              <a:rPr lang="en-US" sz="2000" b="1" spc="32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ратификации</a:t>
            </a:r>
          </a:p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spc="32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(Беларусь и Россия ратифицировали)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0027" y="5701680"/>
            <a:ext cx="4295134" cy="414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регистрация</a:t>
            </a: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проспекта эмиссии и выпуска ценных бумаг в Республике Беларусь (по белорусскому законодательству)</a:t>
            </a:r>
          </a:p>
          <a:p>
            <a:pPr algn="l">
              <a:lnSpc>
                <a:spcPts val="2380"/>
              </a:lnSpc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повторная регистрация проспекта эмиссии иностранным регулятором (соответствие проспекта требованиям иностранного законодательства)</a:t>
            </a:r>
          </a:p>
          <a:p>
            <a:pPr algn="l">
              <a:lnSpc>
                <a:spcPts val="2380"/>
              </a:lnSpc>
            </a:pPr>
            <a:endParaRPr lang="en-US" sz="1700" u="none" strike="noStrike" spc="-34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последующий допуск к размещению на иностранной бирже после прохождения процедур листинга</a:t>
            </a:r>
          </a:p>
        </p:txBody>
      </p:sp>
      <p:sp>
        <p:nvSpPr>
          <p:cNvPr id="20" name="Freeform 20"/>
          <p:cNvSpPr/>
          <p:nvPr/>
        </p:nvSpPr>
        <p:spPr>
          <a:xfrm rot="5400000">
            <a:off x="1213232" y="888075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5964284" y="5029859"/>
            <a:ext cx="6344" cy="509308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389208" y="4991759"/>
            <a:ext cx="4396773" cy="3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Процедура допуска “сегодня”</a:t>
            </a:r>
          </a:p>
        </p:txBody>
      </p:sp>
      <p:sp>
        <p:nvSpPr>
          <p:cNvPr id="23" name="Freeform 23"/>
          <p:cNvSpPr/>
          <p:nvPr/>
        </p:nvSpPr>
        <p:spPr>
          <a:xfrm rot="5400000">
            <a:off x="1213232" y="5675720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>
            <a:off x="1213232" y="7132116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566634" y="5701703"/>
            <a:ext cx="4295134" cy="414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регистрация</a:t>
            </a: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проспекта эмиссии и выпуска ценных бумаг в Республике Беларусь (по белорусскому законодательству)</a:t>
            </a:r>
          </a:p>
          <a:p>
            <a:pPr algn="l">
              <a:lnSpc>
                <a:spcPts val="2380"/>
              </a:lnSpc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повторная регистрация проспекта эмиссии иностранным регулятором (соответствие проспекта требованиям иностранного законодательства)</a:t>
            </a:r>
          </a:p>
          <a:p>
            <a:pPr algn="l">
              <a:lnSpc>
                <a:spcPts val="2380"/>
              </a:lnSpc>
            </a:pPr>
            <a:endParaRPr lang="en-US" sz="1700" u="none" strike="noStrike" spc="-34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 u="none" strike="noStrike" spc="-34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последующий допуск к размещению на иностранной бирже после прохождения процедур листинга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6339838" y="8880781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595307" y="4993482"/>
            <a:ext cx="4078266" cy="3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145D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Процедура допуска “завтра”</a:t>
            </a:r>
          </a:p>
        </p:txBody>
      </p:sp>
      <p:sp>
        <p:nvSpPr>
          <p:cNvPr id="28" name="Freeform 28"/>
          <p:cNvSpPr/>
          <p:nvPr/>
        </p:nvSpPr>
        <p:spPr>
          <a:xfrm rot="5400000">
            <a:off x="6339838" y="5675744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400000">
            <a:off x="6434899" y="717000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1172430" y="6248222"/>
            <a:ext cx="6830714" cy="2664270"/>
            <a:chOff x="0" y="0"/>
            <a:chExt cx="2286638" cy="8918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86638" cy="891886"/>
            </a:xfrm>
            <a:custGeom>
              <a:avLst/>
              <a:gdLst/>
              <a:ahLst/>
              <a:cxnLst/>
              <a:rect l="l" t="t" r="r" b="b"/>
              <a:pathLst>
                <a:path w="2286638" h="891886">
                  <a:moveTo>
                    <a:pt x="56670" y="0"/>
                  </a:moveTo>
                  <a:lnTo>
                    <a:pt x="2229968" y="0"/>
                  </a:lnTo>
                  <a:cubicBezTo>
                    <a:pt x="2261266" y="0"/>
                    <a:pt x="2286638" y="25372"/>
                    <a:pt x="2286638" y="56670"/>
                  </a:cubicBezTo>
                  <a:lnTo>
                    <a:pt x="2286638" y="835216"/>
                  </a:lnTo>
                  <a:cubicBezTo>
                    <a:pt x="2286638" y="850246"/>
                    <a:pt x="2280667" y="864660"/>
                    <a:pt x="2270040" y="875288"/>
                  </a:cubicBezTo>
                  <a:cubicBezTo>
                    <a:pt x="2259412" y="885916"/>
                    <a:pt x="2244998" y="891886"/>
                    <a:pt x="2229968" y="891886"/>
                  </a:cubicBezTo>
                  <a:lnTo>
                    <a:pt x="56670" y="891886"/>
                  </a:lnTo>
                  <a:cubicBezTo>
                    <a:pt x="41640" y="891886"/>
                    <a:pt x="27226" y="885916"/>
                    <a:pt x="16598" y="875288"/>
                  </a:cubicBezTo>
                  <a:cubicBezTo>
                    <a:pt x="5971" y="864660"/>
                    <a:pt x="0" y="850246"/>
                    <a:pt x="0" y="835216"/>
                  </a:cubicBezTo>
                  <a:lnTo>
                    <a:pt x="0" y="56670"/>
                  </a:lnTo>
                  <a:cubicBezTo>
                    <a:pt x="0" y="41640"/>
                    <a:pt x="5971" y="27226"/>
                    <a:pt x="16598" y="16598"/>
                  </a:cubicBezTo>
                  <a:cubicBezTo>
                    <a:pt x="27226" y="5971"/>
                    <a:pt x="41640" y="0"/>
                    <a:pt x="566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2" name="TextBox 32"/>
            <p:cNvSpPr txBox="1"/>
            <p:nvPr/>
          </p:nvSpPr>
          <p:spPr>
            <a:xfrm>
              <a:off x="0" y="85725"/>
              <a:ext cx="2286638" cy="806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455207" y="6953254"/>
            <a:ext cx="4367571" cy="195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1836"/>
              </a:lnSpc>
              <a:buFont typeface="Arial"/>
              <a:buChar char="•"/>
            </a:pP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предварительная </a:t>
            </a:r>
            <a:r>
              <a:rPr lang="en-US" sz="1700" b="1" spc="27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регистрация </a:t>
            </a: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выпуска ценных бумаг в государстве эмитента</a:t>
            </a:r>
          </a:p>
          <a:p>
            <a:pPr algn="just">
              <a:lnSpc>
                <a:spcPts val="2295"/>
              </a:lnSpc>
            </a:pPr>
            <a:endParaRPr lang="en-US" sz="1700" spc="27">
              <a:solidFill>
                <a:srgbClr val="1C21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67031" lvl="1" indent="-183515" algn="l">
              <a:lnSpc>
                <a:spcPts val="1989"/>
              </a:lnSpc>
              <a:buFont typeface="Arial"/>
              <a:buChar char="•"/>
            </a:pP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допуск ценных бумаг к торгам на национальной бирже эмитента и их  нахождение в </a:t>
            </a:r>
            <a:r>
              <a:rPr lang="en-US" sz="1700" b="1" spc="27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“высшей”</a:t>
            </a:r>
            <a:r>
              <a:rPr lang="en-US" sz="1700" spc="27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категории листинга </a:t>
            </a:r>
          </a:p>
        </p:txBody>
      </p:sp>
      <p:sp>
        <p:nvSpPr>
          <p:cNvPr id="34" name="AutoShape 34"/>
          <p:cNvSpPr/>
          <p:nvPr/>
        </p:nvSpPr>
        <p:spPr>
          <a:xfrm flipV="1">
            <a:off x="13207558" y="7007357"/>
            <a:ext cx="19050" cy="15348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Freeform 35"/>
          <p:cNvSpPr/>
          <p:nvPr/>
        </p:nvSpPr>
        <p:spPr>
          <a:xfrm>
            <a:off x="11951064" y="7160590"/>
            <a:ext cx="1023822" cy="839534"/>
          </a:xfrm>
          <a:custGeom>
            <a:avLst/>
            <a:gdLst/>
            <a:ahLst/>
            <a:cxnLst/>
            <a:rect l="l" t="t" r="r" b="b"/>
            <a:pathLst>
              <a:path w="1023822" h="839534">
                <a:moveTo>
                  <a:pt x="0" y="0"/>
                </a:moveTo>
                <a:lnTo>
                  <a:pt x="1023822" y="0"/>
                </a:lnTo>
                <a:lnTo>
                  <a:pt x="1023822" y="839534"/>
                </a:lnTo>
                <a:lnTo>
                  <a:pt x="0" y="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3703187" y="6465567"/>
            <a:ext cx="3556933" cy="34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00"/>
              </a:lnSpc>
              <a:spcBef>
                <a:spcPct val="0"/>
              </a:spcBef>
            </a:pPr>
            <a:r>
              <a:rPr lang="en-US" sz="2000" b="1" spc="32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Условия допуска</a:t>
            </a:r>
          </a:p>
        </p:txBody>
      </p:sp>
      <p:sp>
        <p:nvSpPr>
          <p:cNvPr id="37" name="AutoShape 37"/>
          <p:cNvSpPr/>
          <p:nvPr/>
        </p:nvSpPr>
        <p:spPr>
          <a:xfrm flipH="1" flipV="1">
            <a:off x="6917038" y="7141208"/>
            <a:ext cx="3147275" cy="1463342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6917038" y="7141208"/>
            <a:ext cx="2961904" cy="1463342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67415" y="2404706"/>
            <a:ext cx="5691885" cy="582575"/>
            <a:chOff x="0" y="0"/>
            <a:chExt cx="1499097" cy="153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801312" y="2494059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Возможность одновременного размещения и обращения ценных бумаг как в стране происхождения, так и в иностранном государстве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2666" y="1269337"/>
            <a:ext cx="9833068" cy="54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Порядок трансграничного допуска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0015" y="2428835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Инициирование допуска эмитентом ценных бумаг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2181805"/>
            <a:ext cx="909958" cy="90995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6118" y="2376117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20015" y="3434396"/>
            <a:ext cx="8307875" cy="122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Подача в адрес одной (или нескольких) биржи ЕАЭС заявки на допуск с приложением перечня документов (определяется биржей самостоятельно)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56118" y="3596914"/>
            <a:ext cx="909958" cy="9099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3060" y="3791226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2597" y="5412313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Проверка биржей (биржами) документов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8700" y="5165283"/>
            <a:ext cx="909958" cy="90995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65643" y="5359594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2597" y="6693746"/>
            <a:ext cx="8307875" cy="4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Принятие решения биржей (биржами)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28700" y="6446716"/>
            <a:ext cx="909958" cy="90995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5643" y="6641028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92597" y="7903729"/>
            <a:ext cx="8307875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>
                <a:solidFill>
                  <a:srgbClr val="145DA0"/>
                </a:solidFill>
                <a:latin typeface="Open Sauce"/>
                <a:ea typeface="Open Sauce"/>
                <a:cs typeface="Open Sauce"/>
                <a:sym typeface="Open Sauce"/>
              </a:rPr>
              <a:t>Информирование эмитента и его национальной биржи о принятом решении - 1 рабочий день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7861500"/>
            <a:ext cx="909958" cy="90995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65643" y="8055811"/>
            <a:ext cx="817023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</a:p>
        </p:txBody>
      </p:sp>
      <p:sp>
        <p:nvSpPr>
          <p:cNvPr id="32" name="AutoShape 32"/>
          <p:cNvSpPr/>
          <p:nvPr/>
        </p:nvSpPr>
        <p:spPr>
          <a:xfrm>
            <a:off x="11005440" y="1126645"/>
            <a:ext cx="0" cy="8131655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11567415" y="4723324"/>
            <a:ext cx="5691885" cy="582575"/>
            <a:chOff x="0" y="0"/>
            <a:chExt cx="1499097" cy="1534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801312" y="4812677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Отсутствие необходимости прохождения эмитентом повторных процедур регистрации в иностранном государстве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1567415" y="7046339"/>
            <a:ext cx="5691885" cy="582575"/>
            <a:chOff x="0" y="0"/>
            <a:chExt cx="1499097" cy="15343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99097" cy="153435"/>
            </a:xfrm>
            <a:custGeom>
              <a:avLst/>
              <a:gdLst/>
              <a:ahLst/>
              <a:cxnLst/>
              <a:rect l="l" t="t" r="r" b="b"/>
              <a:pathLst>
                <a:path w="1499097" h="153435">
                  <a:moveTo>
                    <a:pt x="69369" y="0"/>
                  </a:moveTo>
                  <a:lnTo>
                    <a:pt x="1429729" y="0"/>
                  </a:lnTo>
                  <a:cubicBezTo>
                    <a:pt x="1468040" y="0"/>
                    <a:pt x="1499097" y="31057"/>
                    <a:pt x="1499097" y="69369"/>
                  </a:cubicBezTo>
                  <a:lnTo>
                    <a:pt x="1499097" y="84067"/>
                  </a:lnTo>
                  <a:cubicBezTo>
                    <a:pt x="1499097" y="122378"/>
                    <a:pt x="1468040" y="153435"/>
                    <a:pt x="1429729" y="153435"/>
                  </a:cubicBezTo>
                  <a:lnTo>
                    <a:pt x="69369" y="153435"/>
                  </a:lnTo>
                  <a:cubicBezTo>
                    <a:pt x="31057" y="153435"/>
                    <a:pt x="0" y="122378"/>
                    <a:pt x="0" y="84067"/>
                  </a:cubicBezTo>
                  <a:lnTo>
                    <a:pt x="0" y="69369"/>
                  </a:lnTo>
                  <a:cubicBezTo>
                    <a:pt x="0" y="31057"/>
                    <a:pt x="31057" y="0"/>
                    <a:pt x="69369" y="0"/>
                  </a:cubicBezTo>
                  <a:close/>
                </a:path>
              </a:pathLst>
            </a:custGeom>
            <a:solidFill>
              <a:srgbClr val="AAD7D4">
                <a:alpha val="5098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1499097" cy="19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1801312" y="7135692"/>
            <a:ext cx="5457988" cy="120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5"/>
              </a:lnSpc>
            </a:pPr>
            <a:r>
              <a:rPr lang="en-US" sz="2190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Расширение возможностей по привлечению иностранных инвестиций белорусскими предприятиями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958115" y="1263803"/>
            <a:ext cx="9833068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Выгода</a:t>
            </a:r>
            <a:r>
              <a:rPr lang="en-US" sz="35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для</a:t>
            </a:r>
            <a:r>
              <a:rPr lang="en-US" sz="3500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эмитента</a:t>
            </a:r>
            <a:endParaRPr lang="en-US" sz="3500" b="1" dirty="0">
              <a:solidFill>
                <a:srgbClr val="1C21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843285">
            <a:off x="17896557" y="7357894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843285">
            <a:off x="-981607" y="750099"/>
            <a:ext cx="1676196" cy="1676196"/>
            <a:chOff x="0" y="0"/>
            <a:chExt cx="441467" cy="441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1467" cy="441467"/>
            </a:xfrm>
            <a:custGeom>
              <a:avLst/>
              <a:gdLst/>
              <a:ahLst/>
              <a:cxnLst/>
              <a:rect l="l" t="t" r="r" b="b"/>
              <a:pathLst>
                <a:path w="441467" h="441467">
                  <a:moveTo>
                    <a:pt x="220734" y="0"/>
                  </a:moveTo>
                  <a:lnTo>
                    <a:pt x="220734" y="0"/>
                  </a:lnTo>
                  <a:cubicBezTo>
                    <a:pt x="279276" y="0"/>
                    <a:pt x="335420" y="23256"/>
                    <a:pt x="376816" y="64651"/>
                  </a:cubicBezTo>
                  <a:cubicBezTo>
                    <a:pt x="418212" y="106047"/>
                    <a:pt x="441467" y="162191"/>
                    <a:pt x="441467" y="220734"/>
                  </a:cubicBezTo>
                  <a:lnTo>
                    <a:pt x="441467" y="220734"/>
                  </a:lnTo>
                  <a:cubicBezTo>
                    <a:pt x="441467" y="342642"/>
                    <a:pt x="342642" y="441467"/>
                    <a:pt x="220734" y="441467"/>
                  </a:cubicBezTo>
                  <a:lnTo>
                    <a:pt x="220734" y="441467"/>
                  </a:lnTo>
                  <a:cubicBezTo>
                    <a:pt x="98826" y="441467"/>
                    <a:pt x="0" y="342642"/>
                    <a:pt x="0" y="220734"/>
                  </a:cubicBezTo>
                  <a:lnTo>
                    <a:pt x="0" y="220734"/>
                  </a:lnTo>
                  <a:cubicBezTo>
                    <a:pt x="0" y="98826"/>
                    <a:pt x="98826" y="0"/>
                    <a:pt x="220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41467" cy="49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843285">
            <a:off x="-1215358" y="-213516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4234657" y="2199702"/>
            <a:ext cx="3816051" cy="14288"/>
          </a:xfrm>
          <a:prstGeom prst="line">
            <a:avLst/>
          </a:prstGeom>
          <a:ln w="28575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-2843285">
            <a:off x="12197680" y="8958986"/>
            <a:ext cx="2560571" cy="2293899"/>
            <a:chOff x="0" y="0"/>
            <a:chExt cx="674389" cy="6041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74389" cy="604154"/>
            </a:xfrm>
            <a:custGeom>
              <a:avLst/>
              <a:gdLst/>
              <a:ahLst/>
              <a:cxnLst/>
              <a:rect l="l" t="t" r="r" b="b"/>
              <a:pathLst>
                <a:path w="674389" h="604154">
                  <a:moveTo>
                    <a:pt x="154199" y="0"/>
                  </a:moveTo>
                  <a:lnTo>
                    <a:pt x="520190" y="0"/>
                  </a:lnTo>
                  <a:cubicBezTo>
                    <a:pt x="561086" y="0"/>
                    <a:pt x="600307" y="16246"/>
                    <a:pt x="629225" y="45164"/>
                  </a:cubicBezTo>
                  <a:cubicBezTo>
                    <a:pt x="658143" y="74082"/>
                    <a:pt x="674389" y="113303"/>
                    <a:pt x="674389" y="154199"/>
                  </a:cubicBezTo>
                  <a:lnTo>
                    <a:pt x="674389" y="449955"/>
                  </a:lnTo>
                  <a:cubicBezTo>
                    <a:pt x="674389" y="490851"/>
                    <a:pt x="658143" y="530073"/>
                    <a:pt x="629225" y="558991"/>
                  </a:cubicBezTo>
                  <a:cubicBezTo>
                    <a:pt x="600307" y="587908"/>
                    <a:pt x="561086" y="604154"/>
                    <a:pt x="520190" y="604154"/>
                  </a:cubicBezTo>
                  <a:lnTo>
                    <a:pt x="154199" y="604154"/>
                  </a:lnTo>
                  <a:cubicBezTo>
                    <a:pt x="113303" y="604154"/>
                    <a:pt x="74082" y="587908"/>
                    <a:pt x="45164" y="558991"/>
                  </a:cubicBezTo>
                  <a:cubicBezTo>
                    <a:pt x="16246" y="530073"/>
                    <a:pt x="0" y="490851"/>
                    <a:pt x="0" y="449955"/>
                  </a:cubicBezTo>
                  <a:lnTo>
                    <a:pt x="0" y="154199"/>
                  </a:lnTo>
                  <a:cubicBezTo>
                    <a:pt x="0" y="113303"/>
                    <a:pt x="16246" y="74082"/>
                    <a:pt x="45164" y="45164"/>
                  </a:cubicBezTo>
                  <a:cubicBezTo>
                    <a:pt x="74082" y="16246"/>
                    <a:pt x="113303" y="0"/>
                    <a:pt x="154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674389" cy="661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17535" y="4674541"/>
            <a:ext cx="4250726" cy="2994998"/>
            <a:chOff x="0" y="0"/>
            <a:chExt cx="2030192" cy="14304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30192" cy="1430443"/>
            </a:xfrm>
            <a:custGeom>
              <a:avLst/>
              <a:gdLst/>
              <a:ahLst/>
              <a:cxnLst/>
              <a:rect l="l" t="t" r="r" b="b"/>
              <a:pathLst>
                <a:path w="2030192" h="1430443">
                  <a:moveTo>
                    <a:pt x="92887" y="0"/>
                  </a:moveTo>
                  <a:lnTo>
                    <a:pt x="1937305" y="0"/>
                  </a:lnTo>
                  <a:cubicBezTo>
                    <a:pt x="1961940" y="0"/>
                    <a:pt x="1985566" y="9786"/>
                    <a:pt x="2002986" y="27206"/>
                  </a:cubicBezTo>
                  <a:cubicBezTo>
                    <a:pt x="2020406" y="44626"/>
                    <a:pt x="2030192" y="68252"/>
                    <a:pt x="2030192" y="92887"/>
                  </a:cubicBezTo>
                  <a:lnTo>
                    <a:pt x="2030192" y="1337555"/>
                  </a:lnTo>
                  <a:cubicBezTo>
                    <a:pt x="2030192" y="1388856"/>
                    <a:pt x="1988605" y="1430443"/>
                    <a:pt x="1937305" y="1430443"/>
                  </a:cubicBezTo>
                  <a:lnTo>
                    <a:pt x="92887" y="1430443"/>
                  </a:lnTo>
                  <a:cubicBezTo>
                    <a:pt x="68252" y="1430443"/>
                    <a:pt x="44626" y="1420656"/>
                    <a:pt x="27206" y="1403237"/>
                  </a:cubicBezTo>
                  <a:cubicBezTo>
                    <a:pt x="9786" y="1385817"/>
                    <a:pt x="0" y="1362191"/>
                    <a:pt x="0" y="1337555"/>
                  </a:cubicBezTo>
                  <a:lnTo>
                    <a:pt x="0" y="92887"/>
                  </a:lnTo>
                  <a:cubicBezTo>
                    <a:pt x="0" y="68252"/>
                    <a:pt x="9786" y="44626"/>
                    <a:pt x="27206" y="27206"/>
                  </a:cubicBezTo>
                  <a:cubicBezTo>
                    <a:pt x="44626" y="9786"/>
                    <a:pt x="68252" y="0"/>
                    <a:pt x="928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030192" cy="1497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061744" y="4674541"/>
            <a:ext cx="4250726" cy="2994998"/>
            <a:chOff x="0" y="0"/>
            <a:chExt cx="2030192" cy="14304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30192" cy="1430443"/>
            </a:xfrm>
            <a:custGeom>
              <a:avLst/>
              <a:gdLst/>
              <a:ahLst/>
              <a:cxnLst/>
              <a:rect l="l" t="t" r="r" b="b"/>
              <a:pathLst>
                <a:path w="2030192" h="1430443">
                  <a:moveTo>
                    <a:pt x="92887" y="0"/>
                  </a:moveTo>
                  <a:lnTo>
                    <a:pt x="1937305" y="0"/>
                  </a:lnTo>
                  <a:cubicBezTo>
                    <a:pt x="1961940" y="0"/>
                    <a:pt x="1985566" y="9786"/>
                    <a:pt x="2002986" y="27206"/>
                  </a:cubicBezTo>
                  <a:cubicBezTo>
                    <a:pt x="2020406" y="44626"/>
                    <a:pt x="2030192" y="68252"/>
                    <a:pt x="2030192" y="92887"/>
                  </a:cubicBezTo>
                  <a:lnTo>
                    <a:pt x="2030192" y="1337555"/>
                  </a:lnTo>
                  <a:cubicBezTo>
                    <a:pt x="2030192" y="1388856"/>
                    <a:pt x="1988605" y="1430443"/>
                    <a:pt x="1937305" y="1430443"/>
                  </a:cubicBezTo>
                  <a:lnTo>
                    <a:pt x="92887" y="1430443"/>
                  </a:lnTo>
                  <a:cubicBezTo>
                    <a:pt x="68252" y="1430443"/>
                    <a:pt x="44626" y="1420656"/>
                    <a:pt x="27206" y="1403237"/>
                  </a:cubicBezTo>
                  <a:cubicBezTo>
                    <a:pt x="9786" y="1385817"/>
                    <a:pt x="0" y="1362191"/>
                    <a:pt x="0" y="1337555"/>
                  </a:cubicBezTo>
                  <a:lnTo>
                    <a:pt x="0" y="92887"/>
                  </a:lnTo>
                  <a:cubicBezTo>
                    <a:pt x="0" y="68252"/>
                    <a:pt x="9786" y="44626"/>
                    <a:pt x="27206" y="27206"/>
                  </a:cubicBezTo>
                  <a:cubicBezTo>
                    <a:pt x="44626" y="9786"/>
                    <a:pt x="68252" y="0"/>
                    <a:pt x="928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2030192" cy="1497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599338" y="8302951"/>
            <a:ext cx="2637438" cy="0"/>
          </a:xfrm>
          <a:prstGeom prst="line">
            <a:avLst/>
          </a:prstGeom>
          <a:ln w="28575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9144000" y="1288802"/>
            <a:ext cx="7719320" cy="2119167"/>
            <a:chOff x="0" y="0"/>
            <a:chExt cx="2033072" cy="55813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33072" cy="558135"/>
            </a:xfrm>
            <a:custGeom>
              <a:avLst/>
              <a:gdLst/>
              <a:ahLst/>
              <a:cxnLst/>
              <a:rect l="l" t="t" r="r" b="b"/>
              <a:pathLst>
                <a:path w="2033072" h="558135">
                  <a:moveTo>
                    <a:pt x="51149" y="0"/>
                  </a:moveTo>
                  <a:lnTo>
                    <a:pt x="1981923" y="0"/>
                  </a:lnTo>
                  <a:cubicBezTo>
                    <a:pt x="2010172" y="0"/>
                    <a:pt x="2033072" y="22900"/>
                    <a:pt x="2033072" y="51149"/>
                  </a:cubicBezTo>
                  <a:lnTo>
                    <a:pt x="2033072" y="506985"/>
                  </a:lnTo>
                  <a:cubicBezTo>
                    <a:pt x="2033072" y="520551"/>
                    <a:pt x="2027683" y="533561"/>
                    <a:pt x="2018091" y="543153"/>
                  </a:cubicBezTo>
                  <a:cubicBezTo>
                    <a:pt x="2008498" y="552746"/>
                    <a:pt x="1995488" y="558135"/>
                    <a:pt x="1981923" y="558135"/>
                  </a:cubicBezTo>
                  <a:lnTo>
                    <a:pt x="51149" y="558135"/>
                  </a:lnTo>
                  <a:cubicBezTo>
                    <a:pt x="22900" y="558135"/>
                    <a:pt x="0" y="535234"/>
                    <a:pt x="0" y="506985"/>
                  </a:cubicBezTo>
                  <a:lnTo>
                    <a:pt x="0" y="51149"/>
                  </a:lnTo>
                  <a:cubicBezTo>
                    <a:pt x="0" y="22900"/>
                    <a:pt x="22900" y="0"/>
                    <a:pt x="511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033072" cy="61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65180" y="1645347"/>
            <a:ext cx="7968349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b="1" spc="-229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Что такое листинг?</a:t>
            </a:r>
          </a:p>
          <a:p>
            <a:pPr algn="l">
              <a:lnSpc>
                <a:spcPts val="4320"/>
              </a:lnSpc>
            </a:pPr>
            <a:endParaRPr lang="en-US" sz="4500" b="1" spc="-229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433528" y="1550097"/>
            <a:ext cx="7245206" cy="159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0"/>
              </a:lnSpc>
            </a:pPr>
            <a:r>
              <a:rPr lang="en-US" sz="2000">
                <a:solidFill>
                  <a:srgbClr val="202729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это совокупность</a:t>
            </a:r>
            <a:r>
              <a:rPr lang="en-US" sz="2000" u="none" strike="noStrike">
                <a:solidFill>
                  <a:srgbClr val="202729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процедур включения ценных бумаг в биржевой список (список ценных бумаг, допущенных к биржевым торгам), осуществление контроля за соответствием ценных бумаг установленным биржей условиям и требованиям.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6672" y="3667819"/>
            <a:ext cx="9085798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2"/>
              </a:lnSpc>
            </a:pP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cs typeface="Poppins Semi-Bold"/>
                <a:sym typeface="Poppins Semi-Bold"/>
                <a:hlinkClick r:id="rId2" tooltip="https://www.bcse.by/fileManager/files/stockmarket/struktura_cen_bum_1f31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Листинг</a:t>
            </a:r>
            <a:r>
              <a:rPr lang="en-US" sz="5054" b="1" spc="-257" dirty="0">
                <a:solidFill>
                  <a:srgbClr val="459DAC"/>
                </a:solidFill>
                <a:latin typeface="Poppins Semi-Bold"/>
                <a:cs typeface="Poppins Semi-Bold"/>
                <a:sym typeface="Poppins Semi-Bold"/>
                <a:hlinkClick r:id="rId2" tooltip="https://www.bcse.by/fileManager/files/stockmarket/struktura_cen_bum_1f31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на</a:t>
            </a:r>
            <a:r>
              <a:rPr lang="en-US" sz="5054" b="1" spc="-257" dirty="0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5054" b="1" spc="-257" dirty="0" err="1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БВФБ</a:t>
            </a:r>
            <a:endParaRPr lang="en-US" sz="5054" b="1" spc="-257" dirty="0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9338" y="5393064"/>
            <a:ext cx="3829393" cy="216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«Основной рынок»</a:t>
            </a:r>
          </a:p>
          <a:p>
            <a:pPr marL="367031" lvl="1" indent="-183515" algn="l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госпредприятий»</a:t>
            </a:r>
          </a:p>
          <a:p>
            <a:pPr marL="367031" lvl="1" indent="-183515" algn="l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предприятий малого и среднего бизнеса»</a:t>
            </a:r>
          </a:p>
          <a:p>
            <a:pPr marL="367031" lvl="1" indent="-183515" algn="just">
              <a:lnSpc>
                <a:spcPts val="2890"/>
              </a:lnSpc>
              <a:spcBef>
                <a:spcPct val="0"/>
              </a:spcBef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«Рынок инноваций»</a:t>
            </a:r>
          </a:p>
          <a:p>
            <a:pPr marL="0" lvl="0" indent="0" algn="ctr">
              <a:lnSpc>
                <a:spcPts val="2890"/>
              </a:lnSpc>
              <a:spcBef>
                <a:spcPct val="0"/>
              </a:spcBef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2211" y="4932815"/>
            <a:ext cx="3081374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spc="2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ОСНОВНЫЕ ПЛОЩАДКИ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43547" y="5421639"/>
            <a:ext cx="3829393" cy="189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33"/>
              </a:lnSpc>
              <a:buFont typeface="Arial"/>
              <a:buChar char="•"/>
            </a:pPr>
            <a:r>
              <a:rPr lang="en-US" sz="1700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к</a:t>
            </a: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отировальный лист первого уровня</a:t>
            </a:r>
          </a:p>
          <a:p>
            <a:pPr algn="l">
              <a:lnSpc>
                <a:spcPts val="2533"/>
              </a:lnSpc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67031" lvl="1" indent="-183515" algn="l">
              <a:lnSpc>
                <a:spcPts val="2533"/>
              </a:lnSpc>
              <a:buFont typeface="Arial"/>
              <a:buChar char="•"/>
            </a:pPr>
            <a:r>
              <a:rPr lang="en-US" sz="1700" u="none" strike="noStrike">
                <a:solidFill>
                  <a:srgbClr val="FFFFFF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котировальный лист второго уровня</a:t>
            </a:r>
          </a:p>
          <a:p>
            <a:pPr marL="0" lvl="0" indent="0" algn="l">
              <a:lnSpc>
                <a:spcPts val="2533"/>
              </a:lnSpc>
            </a:pPr>
            <a:endParaRPr lang="en-US" sz="1700" u="none" strike="noStrike">
              <a:solidFill>
                <a:srgbClr val="FFFFFF">
                  <a:alpha val="71765"/>
                </a:srgb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646420" y="4932815"/>
            <a:ext cx="3081374" cy="30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spc="21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УРОВНИ ДОПУСКА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116218" y="4194395"/>
            <a:ext cx="7719320" cy="2119167"/>
            <a:chOff x="0" y="0"/>
            <a:chExt cx="2033072" cy="55813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33072" cy="558135"/>
            </a:xfrm>
            <a:custGeom>
              <a:avLst/>
              <a:gdLst/>
              <a:ahLst/>
              <a:cxnLst/>
              <a:rect l="l" t="t" r="r" b="b"/>
              <a:pathLst>
                <a:path w="2033072" h="558135">
                  <a:moveTo>
                    <a:pt x="51149" y="0"/>
                  </a:moveTo>
                  <a:lnTo>
                    <a:pt x="1981923" y="0"/>
                  </a:lnTo>
                  <a:cubicBezTo>
                    <a:pt x="2010172" y="0"/>
                    <a:pt x="2033072" y="22900"/>
                    <a:pt x="2033072" y="51149"/>
                  </a:cubicBezTo>
                  <a:lnTo>
                    <a:pt x="2033072" y="506985"/>
                  </a:lnTo>
                  <a:cubicBezTo>
                    <a:pt x="2033072" y="520551"/>
                    <a:pt x="2027683" y="533561"/>
                    <a:pt x="2018091" y="543153"/>
                  </a:cubicBezTo>
                  <a:cubicBezTo>
                    <a:pt x="2008498" y="552746"/>
                    <a:pt x="1995488" y="558135"/>
                    <a:pt x="1981923" y="558135"/>
                  </a:cubicBezTo>
                  <a:lnTo>
                    <a:pt x="51149" y="558135"/>
                  </a:lnTo>
                  <a:cubicBezTo>
                    <a:pt x="22900" y="558135"/>
                    <a:pt x="0" y="535234"/>
                    <a:pt x="0" y="506985"/>
                  </a:cubicBezTo>
                  <a:lnTo>
                    <a:pt x="0" y="51149"/>
                  </a:lnTo>
                  <a:cubicBezTo>
                    <a:pt x="0" y="22900"/>
                    <a:pt x="22900" y="0"/>
                    <a:pt x="511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2033072" cy="61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474520" y="4550716"/>
            <a:ext cx="7002715" cy="128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000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Основной локальный документ</a:t>
            </a:r>
          </a:p>
          <a:p>
            <a:pPr marL="0" lvl="0" indent="0" algn="ctr">
              <a:lnSpc>
                <a:spcPts val="3400"/>
              </a:lnSpc>
              <a:spcBef>
                <a:spcPct val="0"/>
              </a:spcBef>
            </a:pPr>
            <a:r>
              <a:rPr lang="en-US" sz="2000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u="sng" strike="noStrike">
                <a:solidFill>
                  <a:srgbClr val="145DA0">
                    <a:alpha val="71765"/>
                  </a:srgbClr>
                </a:solidFill>
                <a:latin typeface="Poppins"/>
                <a:ea typeface="Poppins"/>
                <a:cs typeface="Poppins"/>
                <a:sym typeface="Poppins"/>
                <a:hlinkClick r:id="rId3" tooltip="https://www.bcse.by/markets/stock/rules/#tabs-tab-4"/>
              </a:rPr>
              <a:t>Правила листинга ценных бумаг в ОАО «Белорусская валютно-фондовая биржа»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156" y="8564889"/>
            <a:ext cx="17429276" cy="72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  <a:spcBef>
                <a:spcPct val="0"/>
              </a:spcBef>
            </a:pPr>
            <a:r>
              <a:rPr lang="en-US" sz="2048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ПРОХОЖДЕНИЕ ЛИСТИНГА </a:t>
            </a:r>
            <a:r>
              <a:rPr lang="en-US" sz="2048" b="1" spc="25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СЕЙЧАС </a:t>
            </a:r>
            <a:r>
              <a:rPr lang="en-US" sz="2048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СОЗДАСТ ПРЕИМУЩЕСТВА ПРИ РЕАЛИЗАЦИИ МЕХАНИЗМА ТРАНСГРАНИЧНОГО ДОПУСКА В </a:t>
            </a:r>
            <a:r>
              <a:rPr lang="en-US" sz="2048" b="1" spc="25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БУДУЩЕМ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843285">
            <a:off x="17896557" y="7357894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843285">
            <a:off x="-981607" y="750099"/>
            <a:ext cx="1676196" cy="1676196"/>
            <a:chOff x="0" y="0"/>
            <a:chExt cx="441467" cy="441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1467" cy="441467"/>
            </a:xfrm>
            <a:custGeom>
              <a:avLst/>
              <a:gdLst/>
              <a:ahLst/>
              <a:cxnLst/>
              <a:rect l="l" t="t" r="r" b="b"/>
              <a:pathLst>
                <a:path w="441467" h="441467">
                  <a:moveTo>
                    <a:pt x="220734" y="0"/>
                  </a:moveTo>
                  <a:lnTo>
                    <a:pt x="220734" y="0"/>
                  </a:lnTo>
                  <a:cubicBezTo>
                    <a:pt x="279276" y="0"/>
                    <a:pt x="335420" y="23256"/>
                    <a:pt x="376816" y="64651"/>
                  </a:cubicBezTo>
                  <a:cubicBezTo>
                    <a:pt x="418212" y="106047"/>
                    <a:pt x="441467" y="162191"/>
                    <a:pt x="441467" y="220734"/>
                  </a:cubicBezTo>
                  <a:lnTo>
                    <a:pt x="441467" y="220734"/>
                  </a:lnTo>
                  <a:cubicBezTo>
                    <a:pt x="441467" y="342642"/>
                    <a:pt x="342642" y="441467"/>
                    <a:pt x="220734" y="441467"/>
                  </a:cubicBezTo>
                  <a:lnTo>
                    <a:pt x="220734" y="441467"/>
                  </a:lnTo>
                  <a:cubicBezTo>
                    <a:pt x="98826" y="441467"/>
                    <a:pt x="0" y="342642"/>
                    <a:pt x="0" y="220734"/>
                  </a:cubicBezTo>
                  <a:lnTo>
                    <a:pt x="0" y="220734"/>
                  </a:lnTo>
                  <a:cubicBezTo>
                    <a:pt x="0" y="98826"/>
                    <a:pt x="98826" y="0"/>
                    <a:pt x="2207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41467" cy="498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79548" y="6329183"/>
            <a:ext cx="7341040" cy="2571761"/>
            <a:chOff x="0" y="0"/>
            <a:chExt cx="2457474" cy="860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7473" cy="860918"/>
            </a:xfrm>
            <a:custGeom>
              <a:avLst/>
              <a:gdLst/>
              <a:ahLst/>
              <a:cxnLst/>
              <a:rect l="l" t="t" r="r" b="b"/>
              <a:pathLst>
                <a:path w="2457473" h="860918">
                  <a:moveTo>
                    <a:pt x="52730" y="0"/>
                  </a:moveTo>
                  <a:lnTo>
                    <a:pt x="2404743" y="0"/>
                  </a:lnTo>
                  <a:cubicBezTo>
                    <a:pt x="2433865" y="0"/>
                    <a:pt x="2457473" y="23608"/>
                    <a:pt x="2457473" y="52730"/>
                  </a:cubicBezTo>
                  <a:lnTo>
                    <a:pt x="2457473" y="808188"/>
                  </a:lnTo>
                  <a:cubicBezTo>
                    <a:pt x="2457473" y="837310"/>
                    <a:pt x="2433865" y="860918"/>
                    <a:pt x="2404743" y="860918"/>
                  </a:cubicBezTo>
                  <a:lnTo>
                    <a:pt x="52730" y="860918"/>
                  </a:lnTo>
                  <a:cubicBezTo>
                    <a:pt x="23608" y="860918"/>
                    <a:pt x="0" y="837310"/>
                    <a:pt x="0" y="808188"/>
                  </a:cubicBezTo>
                  <a:lnTo>
                    <a:pt x="0" y="52730"/>
                  </a:lnTo>
                  <a:cubicBezTo>
                    <a:pt x="0" y="23608"/>
                    <a:pt x="23608" y="0"/>
                    <a:pt x="527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9DADC">
                    <a:alpha val="100000"/>
                  </a:srgbClr>
                </a:gs>
                <a:gs pos="100000">
                  <a:srgbClr val="F6F6F6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2457474" cy="775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843285">
            <a:off x="-1215358" y="-2135160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843285">
            <a:off x="17343040" y="5649878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65180" y="3541605"/>
            <a:ext cx="4110299" cy="1473695"/>
          </a:xfrm>
          <a:custGeom>
            <a:avLst/>
            <a:gdLst/>
            <a:ahLst/>
            <a:cxnLst/>
            <a:rect l="l" t="t" r="r" b="b"/>
            <a:pathLst>
              <a:path w="4110299" h="1473695">
                <a:moveTo>
                  <a:pt x="0" y="0"/>
                </a:moveTo>
                <a:lnTo>
                  <a:pt x="4110298" y="0"/>
                </a:lnTo>
                <a:lnTo>
                  <a:pt x="4110298" y="1473695"/>
                </a:lnTo>
                <a:lnTo>
                  <a:pt x="0" y="1473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227" b="-455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18992" y="66675"/>
            <a:ext cx="4523923" cy="4410825"/>
          </a:xfrm>
          <a:custGeom>
            <a:avLst/>
            <a:gdLst/>
            <a:ahLst/>
            <a:cxnLst/>
            <a:rect l="l" t="t" r="r" b="b"/>
            <a:pathLst>
              <a:path w="4523923" h="4410825">
                <a:moveTo>
                  <a:pt x="0" y="0"/>
                </a:moveTo>
                <a:lnTo>
                  <a:pt x="4523924" y="0"/>
                </a:lnTo>
                <a:lnTo>
                  <a:pt x="4523924" y="4410825"/>
                </a:lnTo>
                <a:lnTo>
                  <a:pt x="0" y="4410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465180" y="1645347"/>
            <a:ext cx="10164466" cy="170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b="1" spc="-229">
                <a:solidFill>
                  <a:srgbClr val="459DA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Белорусский бизнес: международная арена_________</a:t>
            </a:r>
          </a:p>
          <a:p>
            <a:pPr algn="l">
              <a:lnSpc>
                <a:spcPts val="4320"/>
              </a:lnSpc>
            </a:pPr>
            <a:endParaRPr lang="en-US" sz="4500" b="1" spc="-229">
              <a:solidFill>
                <a:srgbClr val="459DA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44996" y="5401425"/>
            <a:ext cx="8262938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БЕЛОРУССКАЯ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ВАЛЮТНО-ФОНДОВАЯ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БВФБ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4" tooltip="https://bcse.by"/>
              </a:rPr>
              <a:t>)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44996" y="6492480"/>
            <a:ext cx="4535686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www.moex.com"/>
              </a:rPr>
              <a:t>МОСКОВСКАЯ БИРЖА (MOEX)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44996" y="7135778"/>
            <a:ext cx="8067677" cy="36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КАЗАХСТАНСКАЯ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KASE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6" tooltip="https://kase.kz/ru"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60982" y="6484763"/>
            <a:ext cx="6578170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-49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Сотрудничество с иностранными регуляторами (Индия, Китай, Египет и др.) предоставляет возможность содействия в размещении ценных бумаг белорусских эмитентов за рубежом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44996" y="7779076"/>
            <a:ext cx="5946874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АРМЯНСКАЯ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AMX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7" tooltip="https://amx.am/en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44996" y="8422374"/>
            <a:ext cx="5995839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КЫРГЫЗСКАЯ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ФОНДОВАЯ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KSE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https://www.kse.kg"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44996" y="5946953"/>
            <a:ext cx="3804493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7"/>
              </a:lnSpc>
              <a:spcBef>
                <a:spcPct val="0"/>
              </a:spcBef>
            </a:pP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ПАО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 «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СПБ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 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БИРЖА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» (</a:t>
            </a:r>
            <a:r>
              <a:rPr lang="en-US" sz="2048" u="sng" spc="25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SPB</a:t>
            </a:r>
            <a:r>
              <a:rPr lang="en-US" sz="2048" u="sng" spc="25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9" tooltip="https://spbexchange.ru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6399" y="1028700"/>
            <a:ext cx="3749279" cy="0"/>
          </a:xfrm>
          <a:prstGeom prst="line">
            <a:avLst/>
          </a:prstGeom>
          <a:ln w="76200" cap="flat">
            <a:solidFill>
              <a:srgbClr val="459DA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66399" y="4110789"/>
            <a:ext cx="759903" cy="759903"/>
          </a:xfrm>
          <a:custGeom>
            <a:avLst/>
            <a:gdLst/>
            <a:ahLst/>
            <a:cxnLst/>
            <a:rect l="l" t="t" r="r" b="b"/>
            <a:pathLst>
              <a:path w="759903" h="759903">
                <a:moveTo>
                  <a:pt x="0" y="0"/>
                </a:moveTo>
                <a:lnTo>
                  <a:pt x="759902" y="0"/>
                </a:lnTo>
                <a:lnTo>
                  <a:pt x="759902" y="759902"/>
                </a:lnTo>
                <a:lnTo>
                  <a:pt x="0" y="75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0686" y="6335776"/>
            <a:ext cx="762324" cy="762324"/>
          </a:xfrm>
          <a:custGeom>
            <a:avLst/>
            <a:gdLst/>
            <a:ahLst/>
            <a:cxnLst/>
            <a:rect l="l" t="t" r="r" b="b"/>
            <a:pathLst>
              <a:path w="762324" h="762324">
                <a:moveTo>
                  <a:pt x="0" y="0"/>
                </a:moveTo>
                <a:lnTo>
                  <a:pt x="762324" y="0"/>
                </a:lnTo>
                <a:lnTo>
                  <a:pt x="762324" y="762323"/>
                </a:lnTo>
                <a:lnTo>
                  <a:pt x="0" y="762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696" y="5163423"/>
            <a:ext cx="884304" cy="884304"/>
          </a:xfrm>
          <a:custGeom>
            <a:avLst/>
            <a:gdLst/>
            <a:ahLst/>
            <a:cxnLst/>
            <a:rect l="l" t="t" r="r" b="b"/>
            <a:pathLst>
              <a:path w="884304" h="884304">
                <a:moveTo>
                  <a:pt x="0" y="0"/>
                </a:moveTo>
                <a:lnTo>
                  <a:pt x="884304" y="0"/>
                </a:lnTo>
                <a:lnTo>
                  <a:pt x="884304" y="884304"/>
                </a:lnTo>
                <a:lnTo>
                  <a:pt x="0" y="884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103207"/>
            <a:ext cx="9823594" cy="10183793"/>
          </a:xfrm>
          <a:custGeom>
            <a:avLst/>
            <a:gdLst/>
            <a:ahLst/>
            <a:cxnLst/>
            <a:rect l="l" t="t" r="r" b="b"/>
            <a:pathLst>
              <a:path w="9823594" h="10183793">
                <a:moveTo>
                  <a:pt x="0" y="0"/>
                </a:moveTo>
                <a:lnTo>
                  <a:pt x="9823594" y="0"/>
                </a:lnTo>
                <a:lnTo>
                  <a:pt x="9823594" y="10183793"/>
                </a:lnTo>
                <a:lnTo>
                  <a:pt x="0" y="10183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0686" y="7477587"/>
            <a:ext cx="823314" cy="823314"/>
          </a:xfrm>
          <a:custGeom>
            <a:avLst/>
            <a:gdLst/>
            <a:ahLst/>
            <a:cxnLst/>
            <a:rect l="l" t="t" r="r" b="b"/>
            <a:pathLst>
              <a:path w="823314" h="823314">
                <a:moveTo>
                  <a:pt x="0" y="0"/>
                </a:moveTo>
                <a:lnTo>
                  <a:pt x="823314" y="0"/>
                </a:lnTo>
                <a:lnTo>
                  <a:pt x="823314" y="823314"/>
                </a:lnTo>
                <a:lnTo>
                  <a:pt x="0" y="8233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66399" y="1233825"/>
            <a:ext cx="10399168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459DA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Контакты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9660" y="4213563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8 017 365 44 58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09660" y="6439760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LAW_SECURITIES@MINFIN.GOV.BY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09660" y="5328397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Г. МИНСК, УЛ. КРОПОТКИНА, 44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69847" y="7546565"/>
            <a:ext cx="647415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b="1" spc="240">
                <a:solidFill>
                  <a:srgbClr val="459DA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WWW.MINFIN.GOV.BY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793400" y="-712357"/>
            <a:ext cx="22453902" cy="11711713"/>
            <a:chOff x="0" y="0"/>
            <a:chExt cx="5913785" cy="30845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13785" cy="3084567"/>
            </a:xfrm>
            <a:custGeom>
              <a:avLst/>
              <a:gdLst/>
              <a:ahLst/>
              <a:cxnLst/>
              <a:rect l="l" t="t" r="r" b="b"/>
              <a:pathLst>
                <a:path w="5913785" h="3084567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solidFill>
              <a:srgbClr val="AAD7D4">
                <a:alpha val="28627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2843285">
            <a:off x="16188959" y="8306796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843285">
            <a:off x="14115223" y="9160793"/>
            <a:ext cx="3086100" cy="30861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2843285">
            <a:off x="16039592" y="5177587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59DAC">
                    <a:alpha val="100000"/>
                  </a:srgbClr>
                </a:gs>
                <a:gs pos="100000">
                  <a:srgbClr val="64B4B8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7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567</Words>
  <Application>Microsoft Office PowerPoint</Application>
  <PresentationFormat>Произвольный</PresentationFormat>
  <Paragraphs>81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Poppins Semi-Bold</vt:lpstr>
      <vt:lpstr>DM Sans Bold</vt:lpstr>
      <vt:lpstr>DM Sans</vt:lpstr>
      <vt:lpstr>Arial</vt:lpstr>
      <vt:lpstr>Montserrat Bold</vt:lpstr>
      <vt:lpstr>Poppins Bold</vt:lpstr>
      <vt:lpstr>Open Sauce Bold</vt:lpstr>
      <vt:lpstr>Open Sauce</vt:lpstr>
      <vt:lpstr>Poppins</vt:lpstr>
      <vt:lpstr>DM Serif Display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МЕХАНИЗМЫ ПРИВЛЕЧЕНИЯ ИНВЕСТИЦИЙ В еаэс ЧЕРЕЗ ЦЕННЫЕ БУМАГИ</dc:title>
  <dc:creator>Шаршун Анатолий Анатольевич</dc:creator>
  <cp:lastModifiedBy>Пользователь Windows</cp:lastModifiedBy>
  <cp:revision>3</cp:revision>
  <dcterms:created xsi:type="dcterms:W3CDTF">2006-08-16T00:00:00Z</dcterms:created>
  <dcterms:modified xsi:type="dcterms:W3CDTF">2025-10-31T09:36:11Z</dcterms:modified>
  <dc:identifier>DAGwDB-4I3E</dc:identifier>
</cp:coreProperties>
</file>