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63" r:id="rId21"/>
    <p:sldId id="465" r:id="rId22"/>
    <p:sldId id="466" r:id="rId23"/>
    <p:sldId id="468" r:id="rId24"/>
    <p:sldId id="476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63"/>
            <p14:sldId id="465"/>
            <p14:sldId id="466"/>
            <p14:sldId id="468"/>
            <p14:sldId id="4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68785" autoAdjust="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94"/>
          <c:y val="2.38913564082449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266854407481302"/>
          <c:y val="0.15959075121345176"/>
          <c:w val="0.87134521285074673"/>
          <c:h val="0.6198575209369264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/>
        <c:gapWidth val="219"/>
        <c:overlap val="-27"/>
        <c:axId val="97207424"/>
        <c:axId val="97208960"/>
      </c:barChart>
      <c:catAx>
        <c:axId val="97207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08960"/>
        <c:crosses val="autoZero"/>
        <c:auto val="1"/>
        <c:lblAlgn val="ctr"/>
        <c:lblOffset val="100"/>
      </c:catAx>
      <c:valAx>
        <c:axId val="972089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20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6 мес. </c:v>
                </c:pt>
              </c:strCache>
            </c:strRef>
          </c:cat>
          <c:val>
            <c:numRef>
              <c:f>Лист1!$B$2:$I$2</c:f>
              <c:numCache>
                <c:formatCode>#,##0</c:formatCode>
                <c:ptCount val="8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  <c:pt idx="6">
                  <c:v>21419</c:v>
                </c:pt>
                <c:pt idx="7" formatCode="General">
                  <c:v>21578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Val val="1"/>
        </c:dLbls>
        <c:overlap val="-25"/>
        <c:axId val="105064320"/>
        <c:axId val="105065856"/>
      </c:barChart>
      <c:catAx>
        <c:axId val="105064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65856"/>
        <c:crosses val="autoZero"/>
        <c:auto val="1"/>
        <c:lblAlgn val="ctr"/>
        <c:lblOffset val="100"/>
      </c:catAx>
      <c:valAx>
        <c:axId val="10506585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506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52E-2"/>
          <c:y val="5.2066795984273849E-2"/>
          <c:w val="0.83193362603057874"/>
          <c:h val="0.708827313746138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701E-2"/>
                  <c:y val="7.85913150262113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8E-2"/>
                  <c:y val="-9.92101649246517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  <c:pt idx="7" formatCode="General">
                  <c:v>20270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  <c:pt idx="7" formatCode="General">
                  <c:v>41455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28242786281652E-2"/>
                  <c:y val="-6.676306760423126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25E-2"/>
                  <c:y val="3.74885773865060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33E-2"/>
                  <c:y val="-7.785959453748784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6E-2"/>
                  <c:y val="-3.18973177620853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dLbl>
              <c:idx val="7"/>
              <c:layout>
                <c:manualLayout>
                  <c:x val="1.5828013411615237E-2"/>
                  <c:y val="-4.78459766431262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1A-4383-978A-A2F1093B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  <c:pt idx="7" formatCode="General">
                  <c:v>4531.8600000000015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/>
        <c:gapDepth val="0"/>
        <c:shape val="cylinder"/>
        <c:axId val="98031104"/>
        <c:axId val="98032640"/>
        <c:axId val="0"/>
      </c:bar3DChart>
      <c:catAx>
        <c:axId val="9803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32640"/>
        <c:crosses val="autoZero"/>
        <c:auto val="1"/>
        <c:lblAlgn val="ctr"/>
        <c:lblOffset val="100"/>
      </c:catAx>
      <c:valAx>
        <c:axId val="98032640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0740924358291161E-2"/>
          <c:y val="0"/>
          <c:w val="0.89995668675114759"/>
          <c:h val="0.57689990355920073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1.405412009256661E-3"/>
                  <c:y val="-1.257492974871925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4E-3"/>
                  <c:y val="8.393022993308562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61E-3"/>
                  <c:y val="-2.514985949743846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903E-3"/>
                  <c:y val="2.30046903001115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903E-3"/>
                  <c:y val="1.917057525009303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52E-3"/>
                  <c:y val="2.683880535013020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815E-3"/>
                  <c:y val="-7.55652753558786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658E-5"/>
                  <c:y val="1.82153802919869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8E-3"/>
                  <c:y val="-1.058910121097660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5.2</c:v>
                </c:pt>
                <c:pt idx="1">
                  <c:v>5.0999999999999996</c:v>
                </c:pt>
                <c:pt idx="2">
                  <c:v>3.7</c:v>
                </c:pt>
                <c:pt idx="3">
                  <c:v>3.1</c:v>
                </c:pt>
                <c:pt idx="4">
                  <c:v>5.2</c:v>
                </c:pt>
                <c:pt idx="5">
                  <c:v>4</c:v>
                </c:pt>
                <c:pt idx="6">
                  <c:v>4.0999999999999996</c:v>
                </c:pt>
                <c:pt idx="7">
                  <c:v>4.2</c:v>
                </c:pt>
                <c:pt idx="8">
                  <c:v>4.4000000000000004</c:v>
                </c:pt>
                <c:pt idx="9">
                  <c:v>5.2</c:v>
                </c:pt>
                <c:pt idx="10">
                  <c:v>4.7</c:v>
                </c:pt>
                <c:pt idx="11">
                  <c:v>4.4000000000000004</c:v>
                </c:pt>
                <c:pt idx="12">
                  <c:v>4</c:v>
                </c:pt>
                <c:pt idx="13">
                  <c:v>4.8</c:v>
                </c:pt>
                <c:pt idx="14">
                  <c:v>4.5999999999999996</c:v>
                </c:pt>
                <c:pt idx="15">
                  <c:v>5.6</c:v>
                </c:pt>
                <c:pt idx="16">
                  <c:v>3.6</c:v>
                </c:pt>
                <c:pt idx="17">
                  <c:v>6</c:v>
                </c:pt>
                <c:pt idx="18">
                  <c:v>4.5999999999999996</c:v>
                </c:pt>
                <c:pt idx="19">
                  <c:v>5.4</c:v>
                </c:pt>
                <c:pt idx="20">
                  <c:v>4</c:v>
                </c:pt>
                <c:pt idx="21">
                  <c:v>4.7</c:v>
                </c:pt>
                <c:pt idx="22" formatCode="0.00">
                  <c:v>5.0999999999999996</c:v>
                </c:pt>
                <c:pt idx="2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/>
        <c:gapWidth val="30"/>
        <c:axId val="112029696"/>
        <c:axId val="112031232"/>
      </c:barChart>
      <c:lineChart>
        <c:grouping val="standard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  <c:pt idx="12">
                  <c:v>4.7</c:v>
                </c:pt>
                <c:pt idx="13">
                  <c:v>4.7</c:v>
                </c:pt>
                <c:pt idx="14">
                  <c:v>4.7</c:v>
                </c:pt>
                <c:pt idx="15">
                  <c:v>4.7</c:v>
                </c:pt>
                <c:pt idx="16">
                  <c:v>4.7</c:v>
                </c:pt>
                <c:pt idx="17">
                  <c:v>4.7</c:v>
                </c:pt>
                <c:pt idx="18">
                  <c:v>4.7</c:v>
                </c:pt>
                <c:pt idx="19">
                  <c:v>4.7</c:v>
                </c:pt>
                <c:pt idx="20">
                  <c:v>4.7</c:v>
                </c:pt>
                <c:pt idx="21">
                  <c:v>4.7</c:v>
                </c:pt>
                <c:pt idx="22">
                  <c:v>4.7</c:v>
                </c:pt>
                <c:pt idx="2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/>
        <c:marker val="1"/>
        <c:axId val="112029696"/>
        <c:axId val="112031232"/>
      </c:lineChart>
      <c:catAx>
        <c:axId val="1120296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31232"/>
        <c:crossesAt val="0"/>
        <c:auto val="1"/>
        <c:lblAlgn val="ctr"/>
        <c:lblOffset val="100"/>
      </c:catAx>
      <c:valAx>
        <c:axId val="112031232"/>
        <c:scaling>
          <c:orientation val="minMax"/>
        </c:scaling>
        <c:delete val="1"/>
        <c:axPos val="l"/>
        <c:numFmt formatCode="General" sourceLinked="1"/>
        <c:tickLblPos val="none"/>
        <c:crossAx val="11202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layout>
        <c:manualLayout>
          <c:xMode val="edge"/>
          <c:yMode val="edge"/>
          <c:x val="0.24107096284605198"/>
          <c:y val="0.102252917741157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 мес. 2023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24</c:v>
                </c:pt>
                <c:pt idx="1">
                  <c:v>21.7</c:v>
                </c:pt>
                <c:pt idx="2">
                  <c:v>20</c:v>
                </c:pt>
                <c:pt idx="3">
                  <c:v>9.4</c:v>
                </c:pt>
                <c:pt idx="4">
                  <c:v>13.16</c:v>
                </c:pt>
                <c:pt idx="5">
                  <c:v>13.3</c:v>
                </c:pt>
                <c:pt idx="6">
                  <c:v>9.2000000000000011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/>
        <c:axId val="111967616"/>
        <c:axId val="111969408"/>
      </c:barChart>
      <c:catAx>
        <c:axId val="111967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69408"/>
        <c:crosses val="autoZero"/>
        <c:auto val="1"/>
        <c:lblAlgn val="ctr"/>
        <c:lblOffset val="100"/>
      </c:catAx>
      <c:valAx>
        <c:axId val="111969408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tickLblPos val="none"/>
        <c:crossAx val="11196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/>
      <c:barChart>
        <c:barDir val="col"/>
        <c:grouping val="clustered"/>
        <c:dLbls/>
        <c:axId val="112161152"/>
        <c:axId val="112162688"/>
      </c:barChart>
      <c:catAx>
        <c:axId val="112161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62688"/>
        <c:crosses val="autoZero"/>
        <c:auto val="1"/>
        <c:lblAlgn val="ctr"/>
        <c:lblOffset val="100"/>
      </c:catAx>
      <c:valAx>
        <c:axId val="11216268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tickLblPos val="none"/>
        <c:crossAx val="1121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4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9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65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7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9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17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3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2023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69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6327156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2023/2024 учебному году </a:t>
            </a:r>
            <a:r>
              <a:rPr lang="ru-RU" sz="1500" dirty="0" smtClean="0"/>
              <a:t>выплата </a:t>
            </a:r>
            <a:r>
              <a:rPr lang="ru-RU" sz="1500" dirty="0"/>
              <a:t>единовременной материальной </a:t>
            </a:r>
            <a:r>
              <a:rPr lang="ru-RU" sz="1500" dirty="0" smtClean="0"/>
              <a:t>помощи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на 01.09.2023 </a:t>
            </a:r>
            <a:r>
              <a:rPr lang="ru-RU" sz="1500" dirty="0"/>
              <a:t>произведена </a:t>
            </a:r>
            <a:r>
              <a:rPr lang="ru-RU" sz="1500" dirty="0" smtClean="0"/>
              <a:t>20</a:t>
            </a:r>
            <a:r>
              <a:rPr lang="ru-RU" sz="1500" dirty="0"/>
              <a:t> 270 многодетным семьям на 41 455 школьников на сумму </a:t>
            </a:r>
            <a:br>
              <a:rPr lang="ru-RU" sz="1500" dirty="0"/>
            </a:br>
            <a:r>
              <a:rPr lang="ru-RU" sz="1500" dirty="0"/>
              <a:t>4531,86 тыс.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48698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Единовременную выплату при рождении двоих и более детей на приобретение детских вещей первой необходимости </a:t>
            </a:r>
            <a:r>
              <a:rPr lang="ru-RU" sz="1600" dirty="0"/>
              <a:t>в 1 полугодии 2023 года получили 65 семей на  131 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21 600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1 </a:t>
            </a:r>
            <a:r>
              <a:rPr lang="ru-RU" sz="1600" dirty="0"/>
              <a:t>полугодие 2023 года  </a:t>
            </a:r>
            <a:r>
              <a:rPr lang="ru-RU" sz="1600" dirty="0" smtClean="0"/>
              <a:t>израсходовано </a:t>
            </a:r>
            <a:br>
              <a:rPr lang="ru-RU" sz="1600" dirty="0" smtClean="0"/>
            </a:br>
            <a:r>
              <a:rPr lang="ru-RU" sz="1600" dirty="0" smtClean="0"/>
              <a:t>107,7 </a:t>
            </a:r>
            <a:r>
              <a:rPr lang="ru-RU" sz="1600" dirty="0"/>
              <a:t>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3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8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13" y="843559"/>
            <a:ext cx="898606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6 месяцев 2023 года в проект «Здоровые города и поселки» вовлечено 56 населенных пунктов: 1 город областного подчинения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районных центра и города районного подчинения, 32 городских поселка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агрогородка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3961765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413 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210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</a:t>
            </a:r>
            <a:r>
              <a:rPr lang="ru-RU" sz="1400" dirty="0" smtClean="0"/>
              <a:t>практики, работающих </a:t>
            </a:r>
            <a:br>
              <a:rPr lang="ru-RU" sz="1400" dirty="0" smtClean="0"/>
            </a:br>
            <a:r>
              <a:rPr lang="ru-RU" sz="1400" dirty="0" smtClean="0"/>
              <a:t>в команде 91,3%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более 556 команд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633 </a:t>
            </a:r>
            <a:r>
              <a:rPr lang="ru-RU" sz="1400" dirty="0"/>
              <a:t>врача общей </a:t>
            </a:r>
            <a:r>
              <a:rPr lang="ru-RU" sz="1400" dirty="0" smtClean="0"/>
              <a:t>практики, </a:t>
            </a:r>
            <a:r>
              <a:rPr lang="ru-RU" sz="1400" dirty="0" smtClean="0">
                <a:solidFill>
                  <a:schemeClr val="tx1"/>
                </a:solidFill>
              </a:rPr>
              <a:t>632 </a:t>
            </a:r>
            <a:r>
              <a:rPr lang="ru-RU" sz="1400" dirty="0" smtClean="0"/>
              <a:t>помощника </a:t>
            </a:r>
            <a:r>
              <a:rPr lang="ru-RU" sz="1400" dirty="0"/>
              <a:t>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26353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</a:t>
            </a:r>
            <a:r>
              <a:rPr lang="ru-RU" sz="13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 и </a:t>
            </a:r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передвижных фельдшерско-акушерских пунктов: альтернатива </a:t>
            </a:r>
            <a:r>
              <a:rPr lang="ru-RU" sz="14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фельдшерско-акушерскому пункту, мобильность (полностью автономен, может использоваться в любом месте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любое время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22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фельдшерско-акушерских пунктов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</a:t>
            </a:r>
            <a:r>
              <a:rPr lang="ru-RU" sz="2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передвижных</a:t>
            </a:r>
            <a: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49773" y="1995685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xmlns="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3915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70 458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25 760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12 506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19745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2534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6969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1166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587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178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998" y="915566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 </a:t>
            </a:r>
            <a:r>
              <a:rPr lang="ru-RU" dirty="0" smtClean="0"/>
              <a:t>Борисове, г</a:t>
            </a:r>
            <a:r>
              <a:rPr lang="ru-RU" dirty="0"/>
              <a:t>. </a:t>
            </a:r>
            <a:r>
              <a:rPr lang="ru-RU" dirty="0" smtClean="0"/>
              <a:t>Молодечно и г. Солигорске</a:t>
            </a:r>
          </a:p>
          <a:p>
            <a:r>
              <a:rPr lang="ru-RU" dirty="0" smtClean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6 месяцев 2023 года в учреждениях здравоохранения Минской области в эксплуатацию введено 2 компьютерных томографа: </a:t>
            </a:r>
            <a:r>
              <a:rPr lang="ru-RU" sz="1700" dirty="0" smtClean="0"/>
              <a:t>в </a:t>
            </a:r>
            <a:r>
              <a:rPr lang="ru-RU" sz="1700" dirty="0"/>
              <a:t>учреждениях здравоохранения «</a:t>
            </a:r>
            <a:r>
              <a:rPr lang="ru-RU" sz="1700" dirty="0" err="1"/>
              <a:t>Марьиногораская</a:t>
            </a:r>
            <a:r>
              <a:rPr lang="ru-RU" sz="1700" dirty="0"/>
              <a:t> ЦРБ» и «</a:t>
            </a:r>
            <a:r>
              <a:rPr lang="ru-RU" sz="1700" dirty="0" err="1"/>
              <a:t>Мядельская</a:t>
            </a:r>
            <a:r>
              <a:rPr lang="ru-RU" sz="1700" dirty="0"/>
              <a:t> ЦРБ»</a:t>
            </a:r>
          </a:p>
        </p:txBody>
      </p:sp>
    </p:spTree>
    <p:extLst>
      <p:ext uri="{BB962C8B-B14F-4D97-AF65-F5344CB8AC3E}">
        <p14:creationId xmlns:p14="http://schemas.microsoft.com/office/powerpoint/2010/main" xmlns="" val="428387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7746084" cy="11338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</a:t>
            </a:r>
            <a:r>
              <a:rPr lang="ru-RU" sz="1600" dirty="0" smtClean="0"/>
              <a:t>ведены в </a:t>
            </a:r>
            <a:r>
              <a:rPr lang="ru-RU" sz="1600" dirty="0"/>
              <a:t>эксплуатацию объекты 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Строительство поликлинического корпуса учреждения здравоохранения «Минская центральная районная больница» мощностью 800 посещений в смену в д. </a:t>
            </a:r>
            <a:r>
              <a:rPr lang="ru-RU" sz="1600" dirty="0" err="1"/>
              <a:t>Боровляны</a:t>
            </a:r>
            <a:r>
              <a:rPr lang="ru-RU" sz="1600" dirty="0"/>
              <a:t> Минского района»; </a:t>
            </a:r>
            <a:endParaRPr lang="ru-RU" sz="1600" dirty="0" smtClean="0"/>
          </a:p>
          <a:p>
            <a:r>
              <a:rPr lang="ru-RU" sz="1600" dirty="0" smtClean="0"/>
              <a:t>Строительство </a:t>
            </a:r>
            <a:r>
              <a:rPr lang="ru-RU" sz="1600" dirty="0"/>
              <a:t>амбулатории в комплексе жилой застройки в </a:t>
            </a:r>
            <a:r>
              <a:rPr lang="ru-RU" sz="1600" dirty="0" err="1"/>
              <a:t>аг</a:t>
            </a:r>
            <a:r>
              <a:rPr lang="ru-RU" sz="1600" dirty="0"/>
              <a:t>. Прилуки Минского района» </a:t>
            </a:r>
            <a:endParaRPr lang="ru-RU" sz="1600" dirty="0" smtClean="0"/>
          </a:p>
          <a:p>
            <a:r>
              <a:rPr lang="ru-RU" sz="1600" dirty="0" smtClean="0"/>
              <a:t>Строительство поликлиники в г. Несвиж на 400 посещений в смену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123" name="Picture 3" descr="C:\Users\Пользователь\Desktop\ПРил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30572"/>
            <a:ext cx="3214710" cy="178595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Бор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303" y="1071552"/>
            <a:ext cx="4286280" cy="285752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pho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870" y="1804334"/>
            <a:ext cx="2286017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1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6 месяцев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0" y="1131590"/>
          <a:ext cx="9036496" cy="44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20" y="4714890"/>
            <a:ext cx="578647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10,2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670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15822264"/>
              </p:ext>
            </p:extLst>
          </p:nvPr>
        </p:nvGraphicFramePr>
        <p:xfrm>
          <a:off x="3002654" y="1723531"/>
          <a:ext cx="4754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326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</a:t>
            </a:r>
            <a:r>
              <a:rPr lang="ru-RU" sz="1600" dirty="0" smtClean="0"/>
              <a:t>ВИЧ    </a:t>
            </a:r>
            <a:endParaRPr lang="ru-RU" sz="1600" dirty="0"/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</a:t>
            </a:r>
            <a:r>
              <a:rPr lang="ru-RU" sz="1600" dirty="0" smtClean="0"/>
              <a:t>пути </a:t>
            </a:r>
            <a:r>
              <a:rPr lang="ru-RU" sz="1600" dirty="0"/>
              <a:t>передачи </a:t>
            </a:r>
            <a:r>
              <a:rPr lang="ru-RU" sz="1600" dirty="0" smtClean="0"/>
              <a:t>ВИЧ </a:t>
            </a:r>
            <a:endParaRPr lang="ru-RU" sz="1600" dirty="0"/>
          </a:p>
          <a:p>
            <a:r>
              <a:rPr lang="ru-RU" sz="1600" dirty="0"/>
              <a:t>100% детей, рожденных </a:t>
            </a:r>
            <a:r>
              <a:rPr lang="ru-RU" sz="1600" dirty="0" smtClean="0"/>
              <a:t>ВИЧ-инфицированными 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</a:t>
            </a:r>
            <a:r>
              <a:rPr lang="ru-RU" sz="1600" dirty="0" smtClean="0"/>
              <a:t>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439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</a:t>
            </a:r>
            <a:r>
              <a:rPr lang="ru-RU" sz="1400" dirty="0" smtClean="0"/>
              <a:t>проводятся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</a:t>
            </a:r>
            <a:r>
              <a:rPr lang="ru-RU" sz="1400" dirty="0" smtClean="0"/>
              <a:t>развивается телемедицина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90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635646"/>
            <a:ext cx="5676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500" dirty="0"/>
              <a:t>Анализ реализации Государственной программы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за 6 </a:t>
            </a:r>
            <a:r>
              <a:rPr lang="ru-RU" sz="1500" dirty="0"/>
              <a:t>месяцев </a:t>
            </a:r>
            <a:r>
              <a:rPr lang="ru-RU" sz="1500" dirty="0" smtClean="0"/>
              <a:t>2023 </a:t>
            </a:r>
            <a:r>
              <a:rPr lang="ru-RU" sz="1500" dirty="0"/>
              <a:t>года показывает,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что мероприятия</a:t>
            </a:r>
            <a:r>
              <a:rPr lang="ru-RU" sz="1500" dirty="0"/>
              <a:t>, предусмотренные на </a:t>
            </a:r>
            <a:r>
              <a:rPr lang="ru-RU" sz="1500" dirty="0" smtClean="0"/>
              <a:t>2023 </a:t>
            </a:r>
            <a:r>
              <a:rPr lang="ru-RU" sz="1500" dirty="0"/>
              <a:t>год, будут выполнены </a:t>
            </a:r>
            <a:r>
              <a:rPr lang="ru-RU" sz="1500" dirty="0" smtClean="0"/>
              <a:t> в </a:t>
            </a:r>
            <a:r>
              <a:rPr lang="ru-RU" sz="1500" dirty="0"/>
              <a:t>полном объеме, поставленные задачи будут </a:t>
            </a:r>
            <a:r>
              <a:rPr lang="ru-RU" sz="1500" dirty="0" smtClean="0"/>
              <a:t>решены</a:t>
            </a:r>
            <a:endParaRPr lang="ru-RU" sz="1500" dirty="0"/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1742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2011-2015 годы), постановлением Совета Министров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утвержденная постановлением Совета Министров Республики Беларусь от 19.01.2021 №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0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84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 smtClean="0">
                <a:cs typeface="Arial" panose="020B0604020202020204" pitchFamily="34" charset="0"/>
              </a:rPr>
              <a:t> на 1 января 2023 г. – 1 462 021 человек</a:t>
            </a:r>
          </a:p>
          <a:p>
            <a:pPr marL="0" indent="0">
              <a:buNone/>
            </a:pPr>
            <a:endParaRPr lang="ru-RU" sz="1600" b="1" u="sng" dirty="0" smtClean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2555776" y="1904256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 smtClean="0">
                <a:cs typeface="Arial" panose="020B0604020202020204" pitchFamily="34" charset="0"/>
              </a:rPr>
              <a:t>8,4%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</a:t>
            </a:r>
            <a:r>
              <a:rPr lang="ru-RU" sz="1400" dirty="0" smtClean="0">
                <a:cs typeface="Arial" panose="020B0604020202020204" pitchFamily="34" charset="0"/>
              </a:rPr>
              <a:t>23,3%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4</a:t>
            </a:r>
            <a:r>
              <a:rPr lang="en-US" sz="1400" dirty="0">
                <a:cs typeface="Arial" panose="020B0604020202020204" pitchFamily="34" charset="0"/>
              </a:rPr>
              <a:t>5,</a:t>
            </a:r>
            <a:r>
              <a:rPr lang="ru-RU" sz="1400" dirty="0">
                <a:cs typeface="Arial" panose="020B0604020202020204" pitchFamily="34" charset="0"/>
              </a:rPr>
              <a:t>2%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5</a:t>
            </a:r>
            <a:r>
              <a:rPr lang="en-US" sz="1400" dirty="0">
                <a:cs typeface="Arial" panose="020B0604020202020204" pitchFamily="34" charset="0"/>
              </a:rPr>
              <a:t>4,</a:t>
            </a:r>
            <a:r>
              <a:rPr lang="ru-RU" sz="1400" dirty="0">
                <a:cs typeface="Arial" panose="020B0604020202020204" pitchFamily="34" charset="0"/>
              </a:rPr>
              <a:t>8%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908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Государственная </a:t>
            </a:r>
            <a:r>
              <a:rPr lang="ru-RU" sz="1800" dirty="0"/>
              <a:t>программа включает следующие подпрограммы: подпрограмма 1 «Семья и детство»;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2 «Профилактика и контроль неинфекционных заболеваний»;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3 «Предупреждение и преодоление пьянства и алкоголизма, охрана психического здоровья»;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4 «Противодействие распространению туберкулеза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подпрограмма 5 «Профилактика ВИЧ-инфекции»;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20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7033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 cstate="print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08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87636344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Ордена Матери удостоены 2542 многодетные матери, </a:t>
            </a:r>
            <a:br>
              <a:rPr lang="ru-RU" sz="1700" dirty="0" smtClean="0"/>
            </a:br>
            <a:r>
              <a:rPr lang="ru-RU" sz="1700" dirty="0" smtClean="0"/>
              <a:t>из них 197 – в 2021 году, 175 – в 2022 году, за 6 месяцев 2023 – 29 матерей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942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1135</Words>
  <Application>Microsoft Office PowerPoint</Application>
  <PresentationFormat>Экран (16:9)</PresentationFormat>
  <Paragraphs>197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Custom Design</vt:lpstr>
      <vt:lpstr>Слайд 1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6 месяцев 2023 года</vt:lpstr>
      <vt:lpstr>Слайд 20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User</cp:lastModifiedBy>
  <cp:revision>766</cp:revision>
  <cp:lastPrinted>2021-07-23T11:40:10Z</cp:lastPrinted>
  <dcterms:created xsi:type="dcterms:W3CDTF">2017-01-26T09:00:03Z</dcterms:created>
  <dcterms:modified xsi:type="dcterms:W3CDTF">2023-10-18T05:57:37Z</dcterms:modified>
</cp:coreProperties>
</file>